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356" r:id="rId3"/>
    <p:sldId id="357" r:id="rId4"/>
    <p:sldId id="395" r:id="rId5"/>
    <p:sldId id="359" r:id="rId6"/>
    <p:sldId id="396" r:id="rId7"/>
    <p:sldId id="360" r:id="rId8"/>
    <p:sldId id="361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70" r:id="rId17"/>
    <p:sldId id="371" r:id="rId18"/>
    <p:sldId id="397" r:id="rId19"/>
    <p:sldId id="399" r:id="rId20"/>
    <p:sldId id="372" r:id="rId21"/>
    <p:sldId id="374" r:id="rId22"/>
    <p:sldId id="375" r:id="rId23"/>
    <p:sldId id="376" r:id="rId24"/>
    <p:sldId id="377" r:id="rId25"/>
    <p:sldId id="378" r:id="rId26"/>
    <p:sldId id="379" r:id="rId27"/>
    <p:sldId id="380" r:id="rId28"/>
    <p:sldId id="381" r:id="rId29"/>
    <p:sldId id="382" r:id="rId30"/>
    <p:sldId id="398" r:id="rId31"/>
    <p:sldId id="383" r:id="rId32"/>
    <p:sldId id="384" r:id="rId33"/>
    <p:sldId id="385" r:id="rId34"/>
    <p:sldId id="386" r:id="rId35"/>
    <p:sldId id="387" r:id="rId36"/>
    <p:sldId id="401" r:id="rId37"/>
    <p:sldId id="389" r:id="rId38"/>
    <p:sldId id="390" r:id="rId39"/>
    <p:sldId id="391" r:id="rId40"/>
    <p:sldId id="400" r:id="rId41"/>
    <p:sldId id="392" r:id="rId42"/>
    <p:sldId id="393" r:id="rId43"/>
    <p:sldId id="394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78" autoAdjust="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8580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ctr"/>
            <a:r>
              <a:rPr lang="es-ES" dirty="0" smtClean="0"/>
              <a:t>Introducción a la Programación Orientada a Objetos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dirty="0" smtClean="0"/>
              <a:t>Profesor Luciano H. </a:t>
            </a:r>
            <a:r>
              <a:rPr lang="es-ES" dirty="0" err="1" smtClean="0"/>
              <a:t>Tamargo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A95E2-46AC-4FFB-922D-6AF7E591D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0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0EFA9-3C7F-4D34-B280-2922594AD7F1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66A49-6B1F-492D-884E-74B683FCCC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6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624285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685800" y="1066800"/>
            <a:ext cx="7772400" cy="1470025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1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CuadroTexto"/>
          <p:cNvSpPr txBox="1"/>
          <p:nvPr userDrawn="1"/>
        </p:nvSpPr>
        <p:spPr>
          <a:xfrm>
            <a:off x="8153400" y="2895600"/>
            <a:ext cx="121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</a:t>
            </a:r>
          </a:p>
          <a:p>
            <a:pPr marL="342900" indent="-342900">
              <a:buAutoNum type="arabicPlain"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1 1</a:t>
            </a:r>
          </a:p>
          <a:p>
            <a:pPr marL="0" indent="0">
              <a:buNone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0    0 </a:t>
            </a:r>
            <a:endParaRPr lang="es-ES" sz="18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</a:t>
            </a:r>
            <a:endParaRPr lang="en-US" sz="1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2" name="11 Image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96" t="39944" b="41912"/>
          <a:stretch/>
        </p:blipFill>
        <p:spPr>
          <a:xfrm rot="16200000" flipH="1">
            <a:off x="-339260" y="6141110"/>
            <a:ext cx="1064244" cy="385721"/>
          </a:xfrm>
          <a:prstGeom prst="rect">
            <a:avLst/>
          </a:prstGeom>
        </p:spPr>
      </p:pic>
      <p:sp>
        <p:nvSpPr>
          <p:cNvPr id="9" name="8 Marcador de texto"/>
          <p:cNvSpPr>
            <a:spLocks noGrp="1"/>
          </p:cNvSpPr>
          <p:nvPr>
            <p:ph type="body" sz="quarter" idx="13"/>
          </p:nvPr>
        </p:nvSpPr>
        <p:spPr>
          <a:xfrm>
            <a:off x="685800" y="4876800"/>
            <a:ext cx="7696200" cy="1435119"/>
          </a:xfrm>
          <a:solidFill>
            <a:schemeClr val="tx2">
              <a:alpha val="50000"/>
            </a:schemeClr>
          </a:solidFill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algn="ctr">
              <a:defRPr sz="2000"/>
            </a:lvl2pPr>
            <a:lvl3pPr algn="ctr">
              <a:defRPr sz="18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438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76200" y="32368"/>
            <a:ext cx="5791200" cy="1143000"/>
          </a:xfrm>
        </p:spPr>
        <p:txBody>
          <a:bodyPr>
            <a:no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  <a:solidFill>
            <a:schemeClr val="bg1">
              <a:alpha val="80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CuadroTexto"/>
          <p:cNvSpPr txBox="1"/>
          <p:nvPr userDrawn="1"/>
        </p:nvSpPr>
        <p:spPr>
          <a:xfrm>
            <a:off x="8153400" y="2895600"/>
            <a:ext cx="121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</a:t>
            </a:r>
          </a:p>
          <a:p>
            <a:pPr marL="342900" indent="-342900">
              <a:buAutoNum type="arabicPlain"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1 1</a:t>
            </a:r>
          </a:p>
          <a:p>
            <a:pPr marL="0" indent="0">
              <a:buNone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0    0 </a:t>
            </a:r>
            <a:endParaRPr lang="es-ES" sz="18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</a:t>
            </a:r>
            <a:endParaRPr lang="en-US" sz="1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96" t="39944" b="41912"/>
          <a:stretch/>
        </p:blipFill>
        <p:spPr>
          <a:xfrm rot="16200000" flipH="1">
            <a:off x="-339260" y="6141110"/>
            <a:ext cx="1064244" cy="38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55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1290" cy="46482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0480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8338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CuadroTexto"/>
          <p:cNvSpPr txBox="1"/>
          <p:nvPr userDrawn="1"/>
        </p:nvSpPr>
        <p:spPr>
          <a:xfrm>
            <a:off x="8153400" y="2895600"/>
            <a:ext cx="121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</a:t>
            </a:r>
          </a:p>
          <a:p>
            <a:pPr marL="342900" indent="-342900">
              <a:buAutoNum type="arabicPlain"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1 1</a:t>
            </a:r>
          </a:p>
          <a:p>
            <a:pPr marL="0" indent="0">
              <a:buNone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0    0 </a:t>
            </a:r>
            <a:endParaRPr lang="es-ES" sz="18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</a:t>
            </a:r>
            <a:endParaRPr lang="en-US" sz="1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96" t="39944" b="41912"/>
          <a:stretch/>
        </p:blipFill>
        <p:spPr>
          <a:xfrm rot="16200000" flipH="1">
            <a:off x="-339260" y="6141110"/>
            <a:ext cx="1064244" cy="38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87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1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3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4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8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7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dirty="0" smtClean="0"/>
              <a:t>Introducción a la Programación Orientada a Objetos 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C43BD-71E5-46FE-A724-5D4443A506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1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38200" y="2819400"/>
            <a:ext cx="7772400" cy="16002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s-ES" sz="3600" dirty="0" smtClean="0"/>
              <a:t>INTRODUCCIÓN A LA PROGRAMACIÓN ORIENTADA A OBJETOS</a:t>
            </a:r>
            <a:endParaRPr lang="en-US" sz="36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3"/>
          </p:nvPr>
        </p:nvSpPr>
        <p:spPr>
          <a:xfrm>
            <a:off x="685800" y="5105400"/>
            <a:ext cx="7696200" cy="1435119"/>
          </a:xfrm>
          <a:solidFill>
            <a:schemeClr val="bg1">
              <a:alpha val="50000"/>
            </a:schemeClr>
          </a:solidFill>
          <a:ln>
            <a:noFill/>
          </a:ln>
        </p:spPr>
        <p:txBody>
          <a:bodyPr/>
          <a:lstStyle/>
          <a:p>
            <a:r>
              <a:rPr lang="es-ES" sz="2000" b="1" dirty="0" smtClean="0"/>
              <a:t>Sonia Rueda </a:t>
            </a:r>
            <a:endParaRPr lang="es-ES" sz="2000" b="1" dirty="0"/>
          </a:p>
          <a:p>
            <a:r>
              <a:rPr lang="es-ES" sz="2000" dirty="0"/>
              <a:t>Depto. de Ciencias e Ingeniería de la Computación</a:t>
            </a:r>
          </a:p>
          <a:p>
            <a:r>
              <a:rPr lang="es-ES" sz="2000" dirty="0"/>
              <a:t>Universidad Nacional del Sur, Bahía </a:t>
            </a:r>
            <a:r>
              <a:rPr lang="es-ES" sz="2000" dirty="0" smtClean="0"/>
              <a:t>Blanca</a:t>
            </a:r>
            <a:endParaRPr lang="es-ES" sz="2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90800" y="4419600"/>
            <a:ext cx="4038600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>
                <a:solidFill>
                  <a:schemeClr val="tx2">
                    <a:lumMod val="75000"/>
                  </a:schemeClr>
                </a:solidFill>
              </a:rPr>
              <a:t>Objetos y Clases</a:t>
            </a:r>
            <a:endParaRPr lang="es-AR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98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IMPLEMENTACIÓN </a:t>
            </a:r>
            <a:br>
              <a:rPr lang="es-ES_tradnl" dirty="0" smtClean="0"/>
            </a:br>
            <a:r>
              <a:rPr lang="es-ES_tradnl" dirty="0" smtClean="0"/>
              <a:t>DE UNA CLASE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78400"/>
          </a:xfrm>
        </p:spPr>
        <p:txBody>
          <a:bodyPr/>
          <a:lstStyle/>
          <a:p>
            <a:pPr>
              <a:spcBef>
                <a:spcPts val="1200"/>
              </a:spcBef>
            </a:pPr>
            <a:endParaRPr lang="es-ES" dirty="0" smtClean="0">
              <a:solidFill>
                <a:srgbClr val="2F2B20"/>
              </a:solidFill>
            </a:endParaRPr>
          </a:p>
          <a:p>
            <a:pPr marL="0" indent="12700">
              <a:buNone/>
            </a:pPr>
            <a:r>
              <a:rPr lang="es-AR" b="1" dirty="0"/>
              <a:t>Si en una clase no se define explícitamente </a:t>
            </a:r>
            <a:r>
              <a:rPr lang="es-AR" dirty="0"/>
              <a:t>un constructor, el compilador crea automáticamente uno</a:t>
            </a:r>
            <a:r>
              <a:rPr lang="es-AR" dirty="0" smtClean="0"/>
              <a:t>.</a:t>
            </a:r>
          </a:p>
          <a:p>
            <a:pPr marL="0" indent="12700">
              <a:spcBef>
                <a:spcPts val="600"/>
              </a:spcBef>
              <a:buNone/>
            </a:pPr>
            <a:r>
              <a:rPr lang="es-AR" dirty="0" smtClean="0"/>
              <a:t>Si </a:t>
            </a:r>
            <a:r>
              <a:rPr lang="es-AR" dirty="0"/>
              <a:t>la clase incluye uno o más constructores, el compilador no agrega ningún otro implícitamente, pero sí inicializa los atributos de instancia a los cuales el programador no les asigne un valor</a:t>
            </a:r>
            <a:r>
              <a:rPr lang="es-AR" dirty="0" smtClean="0"/>
              <a:t>.</a:t>
            </a:r>
            <a:endParaRPr lang="es-AR" dirty="0"/>
          </a:p>
          <a:p>
            <a:pPr marL="0" indent="0">
              <a:spcBef>
                <a:spcPts val="600"/>
              </a:spcBef>
              <a:buNone/>
            </a:pP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457200" y="1295400"/>
            <a:ext cx="8229600" cy="381000"/>
          </a:xfrm>
          <a:prstGeom prst="rect">
            <a:avLst/>
          </a:prstGeom>
          <a:solidFill>
            <a:schemeClr val="tx2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Constructores</a:t>
            </a:r>
          </a:p>
        </p:txBody>
      </p:sp>
    </p:spTree>
    <p:extLst>
      <p:ext uri="{BB962C8B-B14F-4D97-AF65-F5344CB8AC3E}">
        <p14:creationId xmlns:p14="http://schemas.microsoft.com/office/powerpoint/2010/main" val="116538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IMPLEMENTACIÓN </a:t>
            </a:r>
            <a:br>
              <a:rPr lang="es-ES_tradnl" dirty="0" smtClean="0"/>
            </a:br>
            <a:r>
              <a:rPr lang="es-ES_tradnl" dirty="0" smtClean="0"/>
              <a:t>DE UNA CLASE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457200" y="1295400"/>
            <a:ext cx="8229600" cy="381000"/>
          </a:xfrm>
          <a:prstGeom prst="rect">
            <a:avLst/>
          </a:prstGeom>
          <a:solidFill>
            <a:schemeClr val="tx2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Sintaxis de un </a:t>
            </a:r>
            <a:r>
              <a:rPr lang="es-ES" sz="2400" b="1" dirty="0" smtClean="0">
                <a:solidFill>
                  <a:schemeClr val="tx1"/>
                </a:solidFill>
              </a:rPr>
              <a:t>Constructor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57200" y="1981200"/>
            <a:ext cx="8229600" cy="2057400"/>
          </a:xfrm>
          <a:prstGeom prst="rect">
            <a:avLst/>
          </a:prstGeom>
          <a:solidFill>
            <a:srgbClr val="FFFF99">
              <a:alpha val="9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4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[ &lt; Modificador &gt; ]* </a:t>
            </a:r>
          </a:p>
          <a:p>
            <a:pPr fontAlgn="t"/>
            <a:r>
              <a:rPr lang="es-ES" sz="24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&lt; Identificador de la clase &gt; </a:t>
            </a:r>
          </a:p>
          <a:p>
            <a:pPr fontAlgn="t"/>
            <a:r>
              <a:rPr lang="es-ES" sz="24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( [&lt; Parámetros Formales &gt;  ]* )</a:t>
            </a:r>
          </a:p>
          <a:p>
            <a:pPr fontAlgn="t"/>
            <a:r>
              <a:rPr lang="es-ES" sz="24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  { &lt; bloque constructor &gt; }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57200" y="5225330"/>
            <a:ext cx="8229600" cy="1055541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altLang="es-AR" sz="2400" dirty="0">
                <a:solidFill>
                  <a:srgbClr val="000000"/>
                </a:solidFill>
                <a:ea typeface="Batang" pitchFamily="18" charset="-127"/>
                <a:cs typeface="Times New Roman" pitchFamily="18" charset="0"/>
              </a:rPr>
              <a:t>La notación </a:t>
            </a:r>
            <a:r>
              <a:rPr lang="es-AR" altLang="es-AR" sz="2400" b="1" dirty="0">
                <a:solidFill>
                  <a:srgbClr val="000000"/>
                </a:solidFill>
                <a:ea typeface="Batang" pitchFamily="18" charset="-127"/>
                <a:cs typeface="Times New Roman" pitchFamily="18" charset="0"/>
              </a:rPr>
              <a:t>Backus Naur </a:t>
            </a:r>
            <a:r>
              <a:rPr lang="es-AR" altLang="es-AR" sz="2400" b="1" dirty="0" err="1">
                <a:solidFill>
                  <a:srgbClr val="000000"/>
                </a:solidFill>
                <a:ea typeface="Batang" pitchFamily="18" charset="-127"/>
                <a:cs typeface="Times New Roman" pitchFamily="18" charset="0"/>
              </a:rPr>
              <a:t>Form</a:t>
            </a:r>
            <a:r>
              <a:rPr lang="es-AR" altLang="es-AR" sz="2400" b="1" dirty="0">
                <a:solidFill>
                  <a:srgbClr val="000000"/>
                </a:solidFill>
                <a:ea typeface="Batang" pitchFamily="18" charset="-127"/>
                <a:cs typeface="Times New Roman" pitchFamily="18" charset="0"/>
              </a:rPr>
              <a:t> </a:t>
            </a:r>
            <a:r>
              <a:rPr lang="es-AR" altLang="es-AR" sz="2400" dirty="0">
                <a:solidFill>
                  <a:srgbClr val="000000"/>
                </a:solidFill>
                <a:ea typeface="Batang" pitchFamily="18" charset="-127"/>
                <a:cs typeface="Times New Roman" pitchFamily="18" charset="0"/>
              </a:rPr>
              <a:t>permite describir la </a:t>
            </a:r>
            <a:r>
              <a:rPr lang="es-AR" altLang="es-AR" sz="2400" b="1" dirty="0">
                <a:solidFill>
                  <a:srgbClr val="0070C0"/>
                </a:solidFill>
                <a:ea typeface="Batang" pitchFamily="18" charset="-127"/>
                <a:cs typeface="Times New Roman" pitchFamily="18" charset="0"/>
              </a:rPr>
              <a:t>sintaxis</a:t>
            </a:r>
            <a:r>
              <a:rPr lang="es-AR" altLang="es-AR" sz="2400" dirty="0">
                <a:solidFill>
                  <a:srgbClr val="000000"/>
                </a:solidFill>
                <a:ea typeface="Batang" pitchFamily="18" charset="-127"/>
                <a:cs typeface="Times New Roman" pitchFamily="18" charset="0"/>
              </a:rPr>
              <a:t> de un lenguaje de programación. </a:t>
            </a:r>
          </a:p>
        </p:txBody>
      </p:sp>
    </p:spTree>
    <p:extLst>
      <p:ext uri="{BB962C8B-B14F-4D97-AF65-F5344CB8AC3E}">
        <p14:creationId xmlns:p14="http://schemas.microsoft.com/office/powerpoint/2010/main" val="146399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IMPLEMENTACIÓN </a:t>
            </a:r>
            <a:br>
              <a:rPr lang="es-ES_tradnl" dirty="0" smtClean="0"/>
            </a:br>
            <a:r>
              <a:rPr lang="es-ES_tradnl" dirty="0" smtClean="0"/>
              <a:t>DE UNA CLASE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457200" y="1295400"/>
            <a:ext cx="8229600" cy="381000"/>
          </a:xfrm>
          <a:prstGeom prst="rect">
            <a:avLst/>
          </a:prstGeom>
          <a:solidFill>
            <a:schemeClr val="tx2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Comandos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45325" y="1752600"/>
            <a:ext cx="82296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s-ES" sz="2400" dirty="0" smtClean="0"/>
              <a:t>Un </a:t>
            </a:r>
            <a:r>
              <a:rPr lang="es-ES" sz="2400" b="1" dirty="0" smtClean="0"/>
              <a:t>comando</a:t>
            </a:r>
            <a:r>
              <a:rPr lang="es-ES" sz="2400" dirty="0" smtClean="0"/>
              <a:t> modifica el </a:t>
            </a:r>
            <a:r>
              <a:rPr lang="es-ES" sz="2400" b="1" dirty="0" smtClean="0"/>
              <a:t>estado interno </a:t>
            </a:r>
            <a:r>
              <a:rPr lang="es-ES" sz="2400" dirty="0" smtClean="0"/>
              <a:t>del objeto, es decir, modifica el valor de uno o más atributos de instancia.</a:t>
            </a:r>
          </a:p>
          <a:p>
            <a:pPr>
              <a:spcBef>
                <a:spcPts val="600"/>
              </a:spcBef>
            </a:pPr>
            <a:r>
              <a:rPr lang="es-ES" sz="2400" dirty="0" smtClean="0"/>
              <a:t>Si el comando no retorna un valor el método se define de tipo  </a:t>
            </a:r>
            <a:r>
              <a:rPr lang="es-ES" sz="2400" b="1" dirty="0" err="1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s-ES" sz="2400" dirty="0" smtClean="0"/>
              <a:t>. </a:t>
            </a:r>
          </a:p>
          <a:p>
            <a:pPr>
              <a:spcBef>
                <a:spcPts val="600"/>
              </a:spcBef>
            </a:pPr>
            <a:r>
              <a:rPr lang="es-ES" sz="2400" dirty="0" smtClean="0"/>
              <a:t>La instrucción </a:t>
            </a:r>
            <a:r>
              <a:rPr lang="es-ES" sz="2400" b="1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s-ES" sz="2400" dirty="0" smtClean="0"/>
              <a:t> en este caso es opcional.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68788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IMPLEMENTACIÓN DE UNA CLASE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78400"/>
          </a:xfrm>
        </p:spPr>
        <p:txBody>
          <a:bodyPr/>
          <a:lstStyle/>
          <a:p>
            <a:pPr>
              <a:spcBef>
                <a:spcPts val="1200"/>
              </a:spcBef>
            </a:pPr>
            <a:endParaRPr lang="es-ES" dirty="0" smtClean="0">
              <a:solidFill>
                <a:srgbClr val="2F2B20"/>
              </a:solidFill>
            </a:endParaRPr>
          </a:p>
          <a:p>
            <a:pPr marL="0" indent="0" fontAlgn="base">
              <a:spcBef>
                <a:spcPts val="1200"/>
              </a:spcBef>
              <a:spcAft>
                <a:spcPct val="0"/>
              </a:spcAft>
              <a:buNone/>
            </a:pPr>
            <a:r>
              <a:rPr lang="es-AR" altLang="es-AR" dirty="0"/>
              <a:t>Una </a:t>
            </a:r>
            <a:r>
              <a:rPr lang="es-AR" altLang="es-AR" b="1" dirty="0"/>
              <a:t>consulta</a:t>
            </a:r>
            <a:r>
              <a:rPr lang="es-AR" altLang="es-AR" dirty="0"/>
              <a:t> es un método que </a:t>
            </a:r>
            <a:r>
              <a:rPr lang="es-AR" altLang="es-AR" dirty="0" smtClean="0"/>
              <a:t>no modifica el estado interno del objeto que recibe el mensaje. </a:t>
            </a:r>
            <a:endParaRPr lang="es-AR" altLang="es-AR" dirty="0"/>
          </a:p>
          <a:p>
            <a:pPr marL="0" indent="0" fontAlgn="base">
              <a:spcBef>
                <a:spcPts val="1200"/>
              </a:spcBef>
              <a:spcAft>
                <a:spcPct val="0"/>
              </a:spcAft>
              <a:buNone/>
            </a:pPr>
            <a:r>
              <a:rPr lang="es-ES" altLang="es-AR" dirty="0"/>
              <a:t>La definición establece el tipo del resultado  y el bloque incluye una o más instrucciones para retornar un valor. </a:t>
            </a:r>
          </a:p>
          <a:p>
            <a:pPr marL="0" indent="0" fontAlgn="base">
              <a:spcBef>
                <a:spcPts val="1200"/>
              </a:spcBef>
              <a:spcAft>
                <a:spcPct val="0"/>
              </a:spcAft>
              <a:buNone/>
            </a:pPr>
            <a:r>
              <a:rPr lang="es-ES" altLang="es-AR" dirty="0"/>
              <a:t>Adoptamos la convención de incluir una </a:t>
            </a:r>
            <a:r>
              <a:rPr lang="es-ES" altLang="es-AR" dirty="0" smtClean="0"/>
              <a:t>única instrucción </a:t>
            </a:r>
            <a:r>
              <a:rPr lang="es-ES" altLang="es-AR" dirty="0"/>
              <a:t>de </a:t>
            </a:r>
            <a:r>
              <a:rPr lang="es-ES" altLang="es-AR" dirty="0" smtClean="0"/>
              <a:t>retorno, de modo que el método tenga un punto de salida. </a:t>
            </a:r>
            <a:endParaRPr lang="es-AR" alt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457200" y="1295400"/>
            <a:ext cx="8229600" cy="381000"/>
          </a:xfrm>
          <a:prstGeom prst="rect">
            <a:avLst/>
          </a:prstGeom>
          <a:solidFill>
            <a:schemeClr val="tx2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Consultas</a:t>
            </a:r>
            <a:endParaRPr lang="es-E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50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IMPLEMENTACIÓN DE UNA CLASE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78400"/>
          </a:xfrm>
        </p:spPr>
        <p:txBody>
          <a:bodyPr/>
          <a:lstStyle/>
          <a:p>
            <a:pPr>
              <a:spcBef>
                <a:spcPts val="1200"/>
              </a:spcBef>
            </a:pPr>
            <a:endParaRPr lang="es-ES" dirty="0" smtClean="0">
              <a:solidFill>
                <a:srgbClr val="2F2B20"/>
              </a:solidFill>
            </a:endParaRPr>
          </a:p>
          <a:p>
            <a:endParaRPr lang="es-ES" dirty="0" smtClean="0">
              <a:solidFill>
                <a:srgbClr val="2F2B20"/>
              </a:solidFill>
            </a:endParaRPr>
          </a:p>
          <a:p>
            <a:endParaRPr lang="es-ES" dirty="0">
              <a:solidFill>
                <a:srgbClr val="2F2B20"/>
              </a:solidFill>
            </a:endParaRPr>
          </a:p>
          <a:p>
            <a:endParaRPr lang="es-ES" dirty="0" smtClean="0">
              <a:solidFill>
                <a:srgbClr val="2F2B20"/>
              </a:solidFill>
            </a:endParaRPr>
          </a:p>
          <a:p>
            <a:endParaRPr lang="es-ES" dirty="0">
              <a:solidFill>
                <a:srgbClr val="2F2B20"/>
              </a:solidFill>
            </a:endParaRPr>
          </a:p>
          <a:p>
            <a:endParaRPr lang="es-ES" dirty="0" smtClean="0">
              <a:solidFill>
                <a:srgbClr val="2F2B20"/>
              </a:solidFill>
            </a:endParaRPr>
          </a:p>
          <a:p>
            <a:pPr marL="0" indent="0">
              <a:buNone/>
            </a:pPr>
            <a:endParaRPr lang="es-ES" dirty="0">
              <a:solidFill>
                <a:srgbClr val="2F2B20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457200" y="1295400"/>
            <a:ext cx="8229600" cy="381000"/>
          </a:xfrm>
          <a:prstGeom prst="rect">
            <a:avLst/>
          </a:prstGeom>
          <a:solidFill>
            <a:schemeClr val="tx2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Sintaxis de </a:t>
            </a:r>
            <a:r>
              <a:rPr lang="es-ES" sz="2400" b="1" dirty="0" smtClean="0">
                <a:solidFill>
                  <a:schemeClr val="tx1"/>
                </a:solidFill>
              </a:rPr>
              <a:t>Comandos y Consultas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57200" y="1981200"/>
            <a:ext cx="8229600" cy="2057400"/>
          </a:xfrm>
          <a:prstGeom prst="rect">
            <a:avLst/>
          </a:prstGeom>
          <a:solidFill>
            <a:srgbClr val="FFFF99">
              <a:alpha val="9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0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[ &lt; Modificador &gt; ]* &lt; Tipo del Resultado &gt;  </a:t>
            </a:r>
          </a:p>
          <a:p>
            <a:pPr fontAlgn="t"/>
            <a:r>
              <a:rPr lang="es-ES" sz="20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  &lt; Identificador &gt; ( [&lt; Parámetros Formales &gt; ]* )</a:t>
            </a:r>
          </a:p>
          <a:p>
            <a:pPr fontAlgn="t"/>
            <a:r>
              <a:rPr lang="es-ES" sz="20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  [{ &lt; bloque &gt; 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}]</a:t>
            </a:r>
          </a:p>
          <a:p>
            <a:pPr fontAlgn="t"/>
            <a:endParaRPr lang="es-ES" sz="20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t"/>
            <a:r>
              <a:rPr lang="es-ES" sz="20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&lt; bloque&gt; ::=  [&lt; </a:t>
            </a:r>
            <a:r>
              <a:rPr lang="es-ES" sz="2000" b="1" dirty="0" err="1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instruccion</a:t>
            </a:r>
            <a:r>
              <a:rPr lang="es-ES" sz="20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 &gt; ]* </a:t>
            </a:r>
          </a:p>
          <a:p>
            <a:pPr fontAlgn="t"/>
            <a:endParaRPr lang="es-ES" sz="20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74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IMPLEMENTACIÓN </a:t>
            </a:r>
            <a:br>
              <a:rPr lang="es-ES_tradnl" dirty="0" smtClean="0"/>
            </a:br>
            <a:r>
              <a:rPr lang="es-ES_tradnl" dirty="0" smtClean="0"/>
              <a:t>DE UNA CLASE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978400"/>
          </a:xfrm>
        </p:spPr>
        <p:txBody>
          <a:bodyPr/>
          <a:lstStyle/>
          <a:p>
            <a:pPr>
              <a:spcBef>
                <a:spcPts val="1200"/>
              </a:spcBef>
            </a:pPr>
            <a:endParaRPr lang="es-ES" dirty="0" smtClean="0">
              <a:solidFill>
                <a:srgbClr val="2F2B20"/>
              </a:solidFill>
            </a:endParaRPr>
          </a:p>
          <a:p>
            <a:pPr marL="0" indent="12700" fontAlgn="base">
              <a:spcBef>
                <a:spcPts val="1200"/>
              </a:spcBef>
              <a:spcAft>
                <a:spcPct val="0"/>
              </a:spcAft>
              <a:buNone/>
            </a:pPr>
            <a:r>
              <a:rPr lang="es-AR" altLang="es-AR" dirty="0">
                <a:solidFill>
                  <a:prstClr val="black"/>
                </a:solidFill>
              </a:rPr>
              <a:t>La comunicación entre objetos se realiza a través de </a:t>
            </a:r>
            <a:r>
              <a:rPr lang="es-AR" altLang="es-AR" b="1" dirty="0">
                <a:solidFill>
                  <a:prstClr val="black"/>
                </a:solidFill>
              </a:rPr>
              <a:t>mensajes</a:t>
            </a:r>
            <a:r>
              <a:rPr lang="es-AR" altLang="es-AR" dirty="0">
                <a:solidFill>
                  <a:prstClr val="black"/>
                </a:solidFill>
              </a:rPr>
              <a:t>. </a:t>
            </a:r>
          </a:p>
          <a:p>
            <a:pPr marL="0" indent="12700" fontAlgn="base">
              <a:spcBef>
                <a:spcPts val="1200"/>
              </a:spcBef>
              <a:spcAft>
                <a:spcPct val="0"/>
              </a:spcAft>
              <a:buNone/>
            </a:pPr>
            <a:r>
              <a:rPr lang="es-AR" altLang="es-AR" dirty="0">
                <a:solidFill>
                  <a:prstClr val="black"/>
                </a:solidFill>
              </a:rPr>
              <a:t>Cuando un objeto recibe un mensaje ejecuta un </a:t>
            </a:r>
            <a:r>
              <a:rPr lang="es-AR" altLang="es-AR" b="1" dirty="0">
                <a:solidFill>
                  <a:prstClr val="black"/>
                </a:solidFill>
              </a:rPr>
              <a:t>método</a:t>
            </a:r>
            <a:r>
              <a:rPr lang="es-AR" altLang="es-AR" dirty="0">
                <a:solidFill>
                  <a:prstClr val="black"/>
                </a:solidFill>
              </a:rPr>
              <a:t>. </a:t>
            </a:r>
          </a:p>
          <a:p>
            <a:pPr marL="0" indent="12700" fontAlgn="base">
              <a:spcBef>
                <a:spcPts val="1200"/>
              </a:spcBef>
              <a:spcAft>
                <a:spcPct val="0"/>
              </a:spcAft>
              <a:buNone/>
            </a:pPr>
            <a:r>
              <a:rPr lang="es-AR" altLang="es-AR" dirty="0">
                <a:solidFill>
                  <a:prstClr val="black"/>
                </a:solidFill>
              </a:rPr>
              <a:t>La clase del objeto determina el método que se ejecuta en respuesta al mensaje. </a:t>
            </a:r>
          </a:p>
          <a:p>
            <a:pPr marL="0" indent="12700" fontAlgn="base">
              <a:spcBef>
                <a:spcPts val="1200"/>
              </a:spcBef>
              <a:spcAft>
                <a:spcPct val="0"/>
              </a:spcAft>
              <a:buNone/>
            </a:pPr>
            <a:r>
              <a:rPr lang="es-AR" altLang="es-AR" dirty="0">
                <a:solidFill>
                  <a:prstClr val="black"/>
                </a:solidFill>
              </a:rPr>
              <a:t>La sintaxis de un mensaje es: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457200" y="1295400"/>
            <a:ext cx="8229600" cy="381000"/>
          </a:xfrm>
          <a:prstGeom prst="rect">
            <a:avLst/>
          </a:prstGeom>
          <a:solidFill>
            <a:schemeClr val="tx2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Mensajes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57200" y="4724400"/>
            <a:ext cx="7772400" cy="990600"/>
          </a:xfrm>
          <a:prstGeom prst="rect">
            <a:avLst/>
          </a:prstGeom>
          <a:solidFill>
            <a:srgbClr val="FFFF99">
              <a:alpha val="9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4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[ &lt; </a:t>
            </a:r>
            <a:r>
              <a:rPr lang="es-ES" sz="2400" b="1" dirty="0" err="1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Idetificador</a:t>
            </a:r>
            <a:r>
              <a:rPr lang="es-ES" sz="24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 &gt; </a:t>
            </a:r>
            <a:r>
              <a:rPr lang="es-ES" sz="24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] . &lt; </a:t>
            </a:r>
            <a:r>
              <a:rPr lang="es-ES" sz="24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Identificador &gt; ( [&lt; Lista de parámetros &gt;] )</a:t>
            </a:r>
          </a:p>
        </p:txBody>
      </p:sp>
    </p:spTree>
    <p:extLst>
      <p:ext uri="{BB962C8B-B14F-4D97-AF65-F5344CB8AC3E}">
        <p14:creationId xmlns:p14="http://schemas.microsoft.com/office/powerpoint/2010/main" val="427902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IMPLEMENTACIÓN </a:t>
            </a:r>
            <a:br>
              <a:rPr lang="es-ES_tradnl" dirty="0" smtClean="0"/>
            </a:br>
            <a:r>
              <a:rPr lang="es-ES_tradnl" dirty="0" smtClean="0"/>
              <a:t>DE UNA CLASE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78400"/>
          </a:xfrm>
        </p:spPr>
        <p:txBody>
          <a:bodyPr/>
          <a:lstStyle/>
          <a:p>
            <a:pPr>
              <a:spcBef>
                <a:spcPts val="1200"/>
              </a:spcBef>
            </a:pPr>
            <a:endParaRPr lang="es-ES" dirty="0" smtClean="0">
              <a:solidFill>
                <a:srgbClr val="2F2B20"/>
              </a:solidFill>
            </a:endParaRPr>
          </a:p>
          <a:p>
            <a:pPr marL="0" indent="12700" fontAlgn="base">
              <a:spcBef>
                <a:spcPts val="1200"/>
              </a:spcBef>
              <a:spcAft>
                <a:spcPct val="0"/>
              </a:spcAft>
              <a:buNone/>
            </a:pPr>
            <a:r>
              <a:rPr lang="es-AR" altLang="es-AR" dirty="0">
                <a:solidFill>
                  <a:prstClr val="black"/>
                </a:solidFill>
              </a:rPr>
              <a:t>El pasaje de parámetros </a:t>
            </a:r>
            <a:r>
              <a:rPr lang="es-AR" altLang="es-AR" dirty="0" smtClean="0">
                <a:solidFill>
                  <a:prstClr val="black"/>
                </a:solidFill>
              </a:rPr>
              <a:t>en Java es </a:t>
            </a:r>
            <a:r>
              <a:rPr lang="es-AR" altLang="es-AR" b="1" dirty="0">
                <a:solidFill>
                  <a:prstClr val="black"/>
                </a:solidFill>
              </a:rPr>
              <a:t>por valor</a:t>
            </a:r>
            <a:r>
              <a:rPr lang="es-AR" altLang="es-AR" dirty="0">
                <a:solidFill>
                  <a:prstClr val="black"/>
                </a:solidFill>
              </a:rPr>
              <a:t>.</a:t>
            </a:r>
          </a:p>
          <a:p>
            <a:pPr marL="0" indent="12700" fontAlgn="base">
              <a:spcBef>
                <a:spcPts val="1200"/>
              </a:spcBef>
              <a:spcAft>
                <a:spcPct val="0"/>
              </a:spcAft>
              <a:buNone/>
            </a:pPr>
            <a:r>
              <a:rPr lang="es-AR" altLang="es-AR" dirty="0">
                <a:solidFill>
                  <a:prstClr val="black"/>
                </a:solidFill>
              </a:rPr>
              <a:t>En el momento que comienza la ejecución de un método se reserva un bloque de memoria para cada </a:t>
            </a:r>
            <a:r>
              <a:rPr lang="es-AR" altLang="es-AR" b="1" dirty="0">
                <a:solidFill>
                  <a:prstClr val="black"/>
                </a:solidFill>
              </a:rPr>
              <a:t>parámetro formal</a:t>
            </a:r>
            <a:r>
              <a:rPr lang="es-AR" altLang="es-AR" dirty="0">
                <a:solidFill>
                  <a:prstClr val="black"/>
                </a:solidFill>
              </a:rPr>
              <a:t> y se inicializa con el valor del </a:t>
            </a:r>
            <a:r>
              <a:rPr lang="es-AR" altLang="es-AR" b="1" dirty="0">
                <a:solidFill>
                  <a:prstClr val="black"/>
                </a:solidFill>
              </a:rPr>
              <a:t>parámetro real</a:t>
            </a:r>
            <a:r>
              <a:rPr lang="es-AR" altLang="es-AR" dirty="0">
                <a:solidFill>
                  <a:prstClr val="black"/>
                </a:solidFill>
              </a:rPr>
              <a:t>. </a:t>
            </a:r>
          </a:p>
          <a:p>
            <a:pPr marL="0" indent="12700" fontAlgn="base">
              <a:spcBef>
                <a:spcPts val="1200"/>
              </a:spcBef>
              <a:spcAft>
                <a:spcPct val="0"/>
              </a:spcAft>
              <a:buNone/>
            </a:pPr>
            <a:r>
              <a:rPr lang="es-AR" altLang="es-AR" dirty="0">
                <a:solidFill>
                  <a:prstClr val="black"/>
                </a:solidFill>
              </a:rPr>
              <a:t>Durante la ejecución, cada parámetro formal </a:t>
            </a:r>
            <a:r>
              <a:rPr lang="es-AR" altLang="es-AR" b="1" dirty="0">
                <a:solidFill>
                  <a:prstClr val="black"/>
                </a:solidFill>
              </a:rPr>
              <a:t>se trata como una variable local</a:t>
            </a:r>
            <a:r>
              <a:rPr lang="es-AR" altLang="es-AR" dirty="0">
                <a:solidFill>
                  <a:prstClr val="black"/>
                </a:solidFill>
              </a:rPr>
              <a:t>. </a:t>
            </a:r>
          </a:p>
          <a:p>
            <a:pPr marL="0" indent="12700" fontAlgn="base">
              <a:spcBef>
                <a:spcPts val="1200"/>
              </a:spcBef>
              <a:spcAft>
                <a:spcPct val="0"/>
              </a:spcAft>
              <a:buNone/>
            </a:pPr>
            <a:r>
              <a:rPr lang="es-AR" altLang="es-AR" dirty="0">
                <a:solidFill>
                  <a:prstClr val="black"/>
                </a:solidFill>
              </a:rPr>
              <a:t>Cuando termina la ejecución el bloque de memoria asociado a cada parámetro formal </a:t>
            </a:r>
            <a:r>
              <a:rPr lang="es-AR" altLang="es-AR" b="1" dirty="0">
                <a:solidFill>
                  <a:prstClr val="black"/>
                </a:solidFill>
              </a:rPr>
              <a:t>se destruye</a:t>
            </a:r>
            <a:r>
              <a:rPr lang="es-AR" altLang="es-AR" dirty="0">
                <a:solidFill>
                  <a:prstClr val="black"/>
                </a:solidFill>
              </a:rPr>
              <a:t>.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457200" y="1295400"/>
            <a:ext cx="8229600" cy="381000"/>
          </a:xfrm>
          <a:prstGeom prst="rect">
            <a:avLst/>
          </a:prstGeom>
          <a:solidFill>
            <a:schemeClr val="tx2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Pasaje de parámetros</a:t>
            </a:r>
          </a:p>
        </p:txBody>
      </p:sp>
    </p:spTree>
    <p:extLst>
      <p:ext uri="{BB962C8B-B14F-4D97-AF65-F5344CB8AC3E}">
        <p14:creationId xmlns:p14="http://schemas.microsoft.com/office/powerpoint/2010/main" val="202651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IMPLEMENTACIÓN </a:t>
            </a:r>
            <a:br>
              <a:rPr lang="es-ES_tradnl" dirty="0" smtClean="0"/>
            </a:br>
            <a:r>
              <a:rPr lang="es-ES_tradnl" dirty="0" smtClean="0"/>
              <a:t>DE UNA CLASE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78400"/>
          </a:xfrm>
        </p:spPr>
        <p:txBody>
          <a:bodyPr/>
          <a:lstStyle/>
          <a:p>
            <a:pPr>
              <a:spcBef>
                <a:spcPts val="1200"/>
              </a:spcBef>
            </a:pPr>
            <a:endParaRPr lang="es-ES" dirty="0" smtClean="0">
              <a:solidFill>
                <a:srgbClr val="2F2B20"/>
              </a:solidFill>
            </a:endParaRPr>
          </a:p>
          <a:p>
            <a:pPr marL="0" indent="0">
              <a:buNone/>
            </a:pPr>
            <a:r>
              <a:rPr lang="es-ES" dirty="0" smtClean="0"/>
              <a:t>Una variable puede corresponder a un:</a:t>
            </a:r>
          </a:p>
          <a:p>
            <a:pPr marL="0" indent="0"/>
            <a:r>
              <a:rPr lang="es-ES" dirty="0" smtClean="0"/>
              <a:t>Atributo </a:t>
            </a:r>
          </a:p>
          <a:p>
            <a:pPr marL="0" indent="0"/>
            <a:r>
              <a:rPr lang="es-ES" dirty="0" smtClean="0"/>
              <a:t>Parámetro formal</a:t>
            </a:r>
          </a:p>
          <a:p>
            <a:pPr marL="0" indent="0"/>
            <a:r>
              <a:rPr lang="es-ES" dirty="0" smtClean="0"/>
              <a:t>Variable local 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En todos los casos, en </a:t>
            </a:r>
            <a:r>
              <a:rPr lang="es-ES" dirty="0"/>
              <a:t>la declaración de </a:t>
            </a:r>
            <a:r>
              <a:rPr lang="es-ES" dirty="0" smtClean="0"/>
              <a:t>variables el </a:t>
            </a:r>
            <a:r>
              <a:rPr lang="es-ES" b="1" dirty="0"/>
              <a:t>tipo</a:t>
            </a:r>
            <a:r>
              <a:rPr lang="es-ES" dirty="0"/>
              <a:t> precede al nombre.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457200" y="1295400"/>
            <a:ext cx="8229600" cy="381000"/>
          </a:xfrm>
          <a:prstGeom prst="rect">
            <a:avLst/>
          </a:prstGeom>
          <a:solidFill>
            <a:schemeClr val="tx2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Tipos </a:t>
            </a:r>
            <a:endParaRPr lang="es-E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44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IMPLEMENTACIÓN </a:t>
            </a:r>
            <a:br>
              <a:rPr lang="es-ES_tradnl" dirty="0" smtClean="0"/>
            </a:br>
            <a:r>
              <a:rPr lang="es-ES_tradnl" dirty="0" smtClean="0"/>
              <a:t>DE UNA CLASE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457200" y="1295400"/>
            <a:ext cx="8229600" cy="381000"/>
          </a:xfrm>
          <a:prstGeom prst="rect">
            <a:avLst/>
          </a:prstGeom>
          <a:solidFill>
            <a:schemeClr val="tx2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Tipos Elementales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57200" y="1413064"/>
            <a:ext cx="82296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endParaRPr lang="es-ES" sz="2400" dirty="0" smtClean="0">
              <a:solidFill>
                <a:srgbClr val="2F2B20"/>
              </a:solidFill>
            </a:endParaRPr>
          </a:p>
          <a:p>
            <a:pPr indent="12700">
              <a:spcBef>
                <a:spcPts val="1200"/>
              </a:spcBef>
            </a:pPr>
            <a:r>
              <a:rPr lang="es-AR" sz="2400" dirty="0" smtClean="0"/>
              <a:t>Un </a:t>
            </a:r>
            <a:r>
              <a:rPr lang="es-AR" sz="2400" b="1" dirty="0" smtClean="0"/>
              <a:t>tipo elemental </a:t>
            </a:r>
            <a:r>
              <a:rPr lang="es-AR" sz="2400" dirty="0" smtClean="0"/>
              <a:t>determina un conjunto de valores y un conjunto de operaciones que se aplican sobre estos valores. </a:t>
            </a:r>
          </a:p>
          <a:p>
            <a:pPr indent="12700">
              <a:spcBef>
                <a:spcPts val="1200"/>
              </a:spcBef>
            </a:pPr>
            <a:r>
              <a:rPr lang="es-ES" sz="2400" dirty="0" smtClean="0"/>
              <a:t>Java brinda </a:t>
            </a:r>
            <a:r>
              <a:rPr lang="es-ES" sz="2400" b="1" dirty="0" smtClean="0"/>
              <a:t>siete tipos</a:t>
            </a:r>
            <a:r>
              <a:rPr lang="es-ES" sz="2400" dirty="0" smtClean="0"/>
              <a:t> de datos </a:t>
            </a:r>
            <a:r>
              <a:rPr lang="es-ES" sz="2400" b="1" dirty="0" smtClean="0"/>
              <a:t>elementales</a:t>
            </a:r>
            <a:r>
              <a:rPr lang="es-ES" sz="2400" dirty="0" smtClean="0"/>
              <a:t>.</a:t>
            </a:r>
            <a:endParaRPr lang="es-AR" sz="2400" dirty="0" smtClean="0"/>
          </a:p>
          <a:p>
            <a:pPr indent="12700">
              <a:spcBef>
                <a:spcPts val="1200"/>
              </a:spcBef>
            </a:pPr>
            <a:r>
              <a:rPr lang="es-AR" sz="2400" dirty="0" smtClean="0"/>
              <a:t>En ejecución, un </a:t>
            </a:r>
            <a:r>
              <a:rPr lang="es-AR" sz="2400" b="1" dirty="0" smtClean="0"/>
              <a:t>atributo de un tipo elemental </a:t>
            </a:r>
            <a:r>
              <a:rPr lang="es-AR" sz="2400" dirty="0" smtClean="0"/>
              <a:t>mantiene un </a:t>
            </a:r>
            <a:r>
              <a:rPr lang="es-AR" sz="2400" b="1" dirty="0" smtClean="0"/>
              <a:t>valor</a:t>
            </a:r>
            <a:r>
              <a:rPr lang="es-AR" sz="2400" dirty="0" smtClean="0"/>
              <a:t> que corresponde al tipo y participa en las operaciones establecidas por su  tipo.</a:t>
            </a:r>
            <a:r>
              <a:rPr lang="es-AR" sz="2400" dirty="0" smtClean="0">
                <a:solidFill>
                  <a:srgbClr val="2F2B20"/>
                </a:solidFill>
              </a:rPr>
              <a:t> </a:t>
            </a:r>
            <a:endParaRPr lang="es-AR" sz="2400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44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IMPLEMENTACIÓN </a:t>
            </a:r>
            <a:br>
              <a:rPr lang="es-ES_tradnl" dirty="0" smtClean="0"/>
            </a:br>
            <a:r>
              <a:rPr lang="es-ES_tradnl" dirty="0" smtClean="0"/>
              <a:t>DE UNA CLASE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457200" y="1295400"/>
            <a:ext cx="8229600" cy="381000"/>
          </a:xfrm>
          <a:prstGeom prst="rect">
            <a:avLst/>
          </a:prstGeom>
          <a:solidFill>
            <a:schemeClr val="tx2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Tipos Clase</a:t>
            </a:r>
            <a:endParaRPr lang="es-ES" sz="2400" b="1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57200" y="1413064"/>
            <a:ext cx="82296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endParaRPr lang="es-ES" sz="2400" dirty="0" smtClean="0">
              <a:solidFill>
                <a:srgbClr val="2F2B20"/>
              </a:solidFill>
            </a:endParaRPr>
          </a:p>
          <a:p>
            <a:pPr indent="12700">
              <a:spcBef>
                <a:spcPts val="1200"/>
              </a:spcBef>
            </a:pPr>
            <a:r>
              <a:rPr lang="es-AR" sz="2400" dirty="0" smtClean="0"/>
              <a:t>Una </a:t>
            </a:r>
            <a:r>
              <a:rPr lang="es-AR" sz="2400" b="1" dirty="0" smtClean="0"/>
              <a:t>clase </a:t>
            </a:r>
            <a:r>
              <a:rPr lang="es-AR" sz="2400" dirty="0" smtClean="0"/>
              <a:t>que especifica atributos y servicios puede utilizarse para definir un tipo de dato. </a:t>
            </a:r>
          </a:p>
          <a:p>
            <a:pPr indent="12700">
              <a:spcBef>
                <a:spcPts val="1200"/>
              </a:spcBef>
            </a:pPr>
            <a:r>
              <a:rPr lang="es-ES_tradnl" sz="2400" dirty="0" smtClean="0"/>
              <a:t>Una variable de tipo clase mantiene una referencia indefinida, nula o ligada a un objeto.</a:t>
            </a:r>
          </a:p>
          <a:p>
            <a:pPr marL="22225" indent="0">
              <a:spcBef>
                <a:spcPct val="50000"/>
              </a:spcBef>
              <a:buNone/>
            </a:pPr>
            <a:r>
              <a:rPr lang="es-AR" altLang="es-AR" sz="2400" dirty="0"/>
              <a:t>Cuando una variable de tipo clase aparece precediendo a un mensaje, es el objeto referenciado por la variable el que recibe el </a:t>
            </a:r>
            <a:r>
              <a:rPr lang="es-AR" altLang="es-AR" sz="2400" b="1" dirty="0"/>
              <a:t>mensaje</a:t>
            </a:r>
            <a:r>
              <a:rPr lang="es-AR" altLang="es-AR" sz="2400" dirty="0"/>
              <a:t> y ejecuta un </a:t>
            </a:r>
            <a:r>
              <a:rPr lang="es-AR" altLang="es-AR" sz="2400" b="1" dirty="0"/>
              <a:t>método</a:t>
            </a:r>
            <a:r>
              <a:rPr lang="es-AR" altLang="es-AR" sz="2400" dirty="0"/>
              <a:t>.</a:t>
            </a:r>
          </a:p>
          <a:p>
            <a:pPr marL="22225" indent="0">
              <a:spcBef>
                <a:spcPct val="50000"/>
              </a:spcBef>
              <a:buNone/>
            </a:pPr>
            <a:r>
              <a:rPr lang="es-AR" altLang="es-AR" sz="2400" dirty="0"/>
              <a:t>La decisión de qué método ejecuta depende de la clase a la que pertenece el objeto. </a:t>
            </a:r>
            <a:endParaRPr lang="es-AR" altLang="es-AR" sz="2800" dirty="0"/>
          </a:p>
          <a:p>
            <a:pPr indent="12700">
              <a:spcBef>
                <a:spcPts val="1200"/>
              </a:spcBef>
            </a:pPr>
            <a:endParaRPr lang="es-ES_tradnl" sz="2400" dirty="0" smtClean="0"/>
          </a:p>
        </p:txBody>
      </p:sp>
    </p:spTree>
    <p:extLst>
      <p:ext uri="{BB962C8B-B14F-4D97-AF65-F5344CB8AC3E}">
        <p14:creationId xmlns:p14="http://schemas.microsoft.com/office/powerpoint/2010/main" val="271682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EL DIAGRAMA DE UNA CLASE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2641598" y="2590800"/>
            <a:ext cx="3852336" cy="28194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400" dirty="0" smtClean="0">
                <a:solidFill>
                  <a:schemeClr val="tx1"/>
                </a:solidFill>
              </a:rPr>
              <a:t>&lt;&lt;Nombre&gt;&gt;</a:t>
            </a:r>
            <a:endParaRPr lang="en-US" sz="2400" dirty="0">
              <a:solidFill>
                <a:schemeClr val="tx1"/>
              </a:solidFill>
            </a:endParaRPr>
          </a:p>
          <a:p>
            <a:pPr fontAlgn="t"/>
            <a:r>
              <a:rPr lang="es-ES" sz="2400" dirty="0" smtClean="0">
                <a:solidFill>
                  <a:schemeClr val="tx1"/>
                </a:solidFill>
              </a:rPr>
              <a:t>&lt;&lt;Atributos </a:t>
            </a:r>
            <a:r>
              <a:rPr lang="es-ES" sz="2400" dirty="0">
                <a:solidFill>
                  <a:schemeClr val="tx1"/>
                </a:solidFill>
              </a:rPr>
              <a:t>de </a:t>
            </a:r>
            <a:r>
              <a:rPr lang="es-ES" sz="2400" dirty="0" smtClean="0">
                <a:solidFill>
                  <a:schemeClr val="tx1"/>
                </a:solidFill>
              </a:rPr>
              <a:t>clase&gt;&gt;</a:t>
            </a:r>
            <a:endParaRPr lang="en-US" sz="2400" dirty="0">
              <a:solidFill>
                <a:schemeClr val="tx1"/>
              </a:solidFill>
            </a:endParaRPr>
          </a:p>
          <a:p>
            <a:pPr fontAlgn="t"/>
            <a:r>
              <a:rPr lang="es-ES" sz="2400" dirty="0" smtClean="0">
                <a:solidFill>
                  <a:schemeClr val="tx1"/>
                </a:solidFill>
              </a:rPr>
              <a:t>&lt;&lt;Atributos </a:t>
            </a:r>
            <a:r>
              <a:rPr lang="es-ES" sz="2400" dirty="0">
                <a:solidFill>
                  <a:schemeClr val="tx1"/>
                </a:solidFill>
              </a:rPr>
              <a:t>de </a:t>
            </a:r>
            <a:r>
              <a:rPr lang="es-ES" sz="2400" dirty="0" smtClean="0">
                <a:solidFill>
                  <a:schemeClr val="tx1"/>
                </a:solidFill>
              </a:rPr>
              <a:t>instancia&gt;&gt;</a:t>
            </a:r>
            <a:endParaRPr lang="en-US" sz="2400" dirty="0">
              <a:solidFill>
                <a:schemeClr val="tx1"/>
              </a:solidFill>
            </a:endParaRPr>
          </a:p>
          <a:p>
            <a:pPr fontAlgn="t"/>
            <a:r>
              <a:rPr lang="es-ES" sz="2400" dirty="0" smtClean="0">
                <a:solidFill>
                  <a:schemeClr val="tx1"/>
                </a:solidFill>
              </a:rPr>
              <a:t>&lt;&lt;Constructores&gt;&gt;</a:t>
            </a:r>
            <a:endParaRPr lang="en-US" sz="2400" dirty="0">
              <a:solidFill>
                <a:schemeClr val="tx1"/>
              </a:solidFill>
            </a:endParaRPr>
          </a:p>
          <a:p>
            <a:pPr fontAlgn="t"/>
            <a:r>
              <a:rPr lang="es-ES" sz="2400" dirty="0" smtClean="0">
                <a:solidFill>
                  <a:schemeClr val="tx1"/>
                </a:solidFill>
              </a:rPr>
              <a:t>&lt;&lt;Comandos&gt;&gt;</a:t>
            </a:r>
            <a:endParaRPr lang="en-US" sz="2400" dirty="0">
              <a:solidFill>
                <a:schemeClr val="tx1"/>
              </a:solidFill>
            </a:endParaRPr>
          </a:p>
          <a:p>
            <a:pPr fontAlgn="t"/>
            <a:r>
              <a:rPr lang="es-ES" sz="2400" dirty="0" smtClean="0">
                <a:solidFill>
                  <a:schemeClr val="tx1"/>
                </a:solidFill>
              </a:rPr>
              <a:t>&lt;&lt;Consultas&gt;&gt;</a:t>
            </a:r>
            <a:endParaRPr lang="en-US" sz="2400" dirty="0">
              <a:solidFill>
                <a:schemeClr val="tx1"/>
              </a:solidFill>
            </a:endParaRPr>
          </a:p>
          <a:p>
            <a:pPr fontAlgn="t"/>
            <a:r>
              <a:rPr lang="es-ES_tradnl" sz="2400" dirty="0">
                <a:solidFill>
                  <a:schemeClr val="tx1"/>
                </a:solidFill>
              </a:rPr>
              <a:t>Responsabilidades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2641599" y="3048000"/>
            <a:ext cx="385233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2650066" y="3810000"/>
            <a:ext cx="38438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2650066" y="4876800"/>
            <a:ext cx="384386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533400" y="1371600"/>
            <a:ext cx="7848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>
              <a:spcBef>
                <a:spcPct val="0"/>
              </a:spcBef>
            </a:pPr>
            <a:r>
              <a:rPr lang="es-AR" altLang="es-AR" sz="2400" dirty="0" smtClean="0"/>
              <a:t>El </a:t>
            </a:r>
            <a:r>
              <a:rPr lang="es-AR" altLang="es-AR" sz="2400" b="1" dirty="0" smtClean="0"/>
              <a:t>diagrama de una clase </a:t>
            </a:r>
            <a:r>
              <a:rPr lang="es-AR" altLang="es-AR" sz="2400" dirty="0" smtClean="0"/>
              <a:t>permite especificar sus </a:t>
            </a:r>
            <a:r>
              <a:rPr lang="es-AR" altLang="es-AR" sz="2400" b="1" dirty="0" smtClean="0"/>
              <a:t>atributos, servicios y responsabilidades</a:t>
            </a:r>
            <a:r>
              <a:rPr lang="es-AR" altLang="es-AR" sz="2400" dirty="0" smtClean="0"/>
              <a:t>. </a:t>
            </a:r>
            <a:endParaRPr lang="es-AR" altLang="es-AR" sz="2400" dirty="0"/>
          </a:p>
        </p:txBody>
      </p:sp>
    </p:spTree>
    <p:extLst>
      <p:ext uri="{BB962C8B-B14F-4D97-AF65-F5344CB8AC3E}">
        <p14:creationId xmlns:p14="http://schemas.microsoft.com/office/powerpoint/2010/main" val="196083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LA VERIFICACIÓN </a:t>
            </a:r>
            <a:br>
              <a:rPr lang="es-AR" dirty="0" smtClean="0"/>
            </a:br>
            <a:r>
              <a:rPr lang="es-AR" dirty="0" smtClean="0"/>
              <a:t>DE UNA CLASE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s-ES" dirty="0"/>
              <a:t>Cada clase debe verificarse antes de integrarse al sistema.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ES" dirty="0"/>
              <a:t>Una alternativa es definir una clase </a:t>
            </a:r>
            <a:r>
              <a:rPr lang="es-ES" b="1" dirty="0" err="1"/>
              <a:t>tester</a:t>
            </a:r>
            <a:r>
              <a:rPr lang="es-ES" dirty="0"/>
              <a:t> que verifique los servicios provistos utilizando un conjunto de </a:t>
            </a:r>
            <a:r>
              <a:rPr lang="es-ES" b="1" dirty="0"/>
              <a:t>casos de prueba</a:t>
            </a:r>
            <a:r>
              <a:rPr lang="es-ES" dirty="0"/>
              <a:t>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ES" dirty="0"/>
              <a:t>El objetivo es verificar que la clase cumple con sus responsabilidades y cada servicio brinda la funcionalidad establecida en la especificación de requerimientos.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s-ES" dirty="0"/>
              <a:t>La clase </a:t>
            </a:r>
            <a:r>
              <a:rPr lang="es-ES" dirty="0" err="1"/>
              <a:t>tester</a:t>
            </a:r>
            <a:r>
              <a:rPr lang="es-ES" dirty="0"/>
              <a:t> contendrá el método </a:t>
            </a:r>
            <a:r>
              <a:rPr lang="es-E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" dirty="0"/>
              <a:t> que inicia la ejecución. 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5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DE ESTUDIO: CHIP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12700">
              <a:spcBef>
                <a:spcPts val="600"/>
              </a:spcBef>
              <a:buNone/>
            </a:pPr>
            <a:r>
              <a:rPr lang="es-ES" i="1" dirty="0">
                <a:latin typeface="Calibri" pitchFamily="34" charset="0"/>
                <a:cs typeface="Calibri" pitchFamily="34" charset="0"/>
              </a:rPr>
              <a:t>En un establecimiento agropecuario a cada ternero se le coloca un chip que permite hacer un seguimiento del peso y de los metros recorridos.</a:t>
            </a:r>
          </a:p>
          <a:p>
            <a:pPr marL="0" indent="12700">
              <a:spcBef>
                <a:spcPts val="600"/>
              </a:spcBef>
              <a:buNone/>
            </a:pPr>
            <a:r>
              <a:rPr lang="es-ES" i="1" dirty="0">
                <a:latin typeface="Calibri" pitchFamily="34" charset="0"/>
                <a:cs typeface="Calibri" pitchFamily="34" charset="0"/>
              </a:rPr>
              <a:t>El chip se </a:t>
            </a:r>
            <a:r>
              <a:rPr lang="es-ES" b="1" i="1" dirty="0">
                <a:latin typeface="Calibri" pitchFamily="34" charset="0"/>
                <a:cs typeface="Calibri" pitchFamily="34" charset="0"/>
              </a:rPr>
              <a:t>inicializa</a:t>
            </a:r>
            <a:r>
              <a:rPr lang="es-ES" i="1" dirty="0">
                <a:latin typeface="Calibri" pitchFamily="34" charset="0"/>
                <a:cs typeface="Calibri" pitchFamily="34" charset="0"/>
              </a:rPr>
              <a:t> en el momento de colocarse con el </a:t>
            </a:r>
            <a:r>
              <a:rPr lang="es-ES" b="1" i="1" dirty="0">
                <a:latin typeface="Calibri" pitchFamily="34" charset="0"/>
                <a:cs typeface="Calibri" pitchFamily="34" charset="0"/>
              </a:rPr>
              <a:t>peso del </a:t>
            </a:r>
            <a:r>
              <a:rPr lang="es-ES" b="1" i="1" dirty="0" smtClean="0">
                <a:latin typeface="Calibri" pitchFamily="34" charset="0"/>
                <a:cs typeface="Calibri" pitchFamily="34" charset="0"/>
              </a:rPr>
              <a:t>animal </a:t>
            </a:r>
            <a:r>
              <a:rPr lang="es-ES" i="1" dirty="0" smtClean="0">
                <a:latin typeface="Calibri" pitchFamily="34" charset="0"/>
                <a:cs typeface="Calibri" pitchFamily="34" charset="0"/>
              </a:rPr>
              <a:t>y la </a:t>
            </a:r>
            <a:r>
              <a:rPr lang="es-ES" b="1" i="1" dirty="0" smtClean="0">
                <a:latin typeface="Calibri" pitchFamily="34" charset="0"/>
                <a:cs typeface="Calibri" pitchFamily="34" charset="0"/>
              </a:rPr>
              <a:t>cantidad de días en 1</a:t>
            </a:r>
            <a:r>
              <a:rPr lang="es-ES" i="1" dirty="0" smtClean="0">
                <a:latin typeface="Calibri" pitchFamily="34" charset="0"/>
                <a:cs typeface="Calibri" pitchFamily="34" charset="0"/>
              </a:rPr>
              <a:t>.  </a:t>
            </a:r>
          </a:p>
          <a:p>
            <a:pPr marL="0" indent="12700">
              <a:spcBef>
                <a:spcPts val="600"/>
              </a:spcBef>
              <a:buNone/>
            </a:pPr>
            <a:r>
              <a:rPr lang="es-ES" i="1" dirty="0" smtClean="0">
                <a:latin typeface="Calibri" pitchFamily="34" charset="0"/>
                <a:cs typeface="Calibri" pitchFamily="34" charset="0"/>
              </a:rPr>
              <a:t>Al </a:t>
            </a:r>
            <a:r>
              <a:rPr lang="es-ES" i="1" dirty="0">
                <a:latin typeface="Calibri" pitchFamily="34" charset="0"/>
                <a:cs typeface="Calibri" pitchFamily="34" charset="0"/>
              </a:rPr>
              <a:t>terminar cada día la </a:t>
            </a:r>
            <a:r>
              <a:rPr lang="es-ES" b="1" i="1" dirty="0">
                <a:latin typeface="Calibri" pitchFamily="34" charset="0"/>
                <a:cs typeface="Calibri" pitchFamily="34" charset="0"/>
              </a:rPr>
              <a:t>cantidad de metros recorridos se acumula</a:t>
            </a:r>
            <a:r>
              <a:rPr lang="es-ES" i="1" dirty="0">
                <a:latin typeface="Calibri" pitchFamily="34" charset="0"/>
                <a:cs typeface="Calibri" pitchFamily="34" charset="0"/>
              </a:rPr>
              <a:t>, el valor diario de metros toma el valor 0 y la cantidad de días se incrementa en 1. </a:t>
            </a:r>
            <a:endParaRPr lang="es-ES" i="1" dirty="0" smtClean="0">
              <a:latin typeface="Calibri" pitchFamily="34" charset="0"/>
              <a:cs typeface="Calibri" pitchFamily="34" charset="0"/>
            </a:endParaRPr>
          </a:p>
          <a:p>
            <a:pPr marL="0" indent="12700">
              <a:spcBef>
                <a:spcPts val="600"/>
              </a:spcBef>
              <a:buNone/>
            </a:pPr>
            <a:r>
              <a:rPr lang="es-ES" i="1" dirty="0" smtClean="0">
                <a:latin typeface="Calibri" pitchFamily="34" charset="0"/>
                <a:cs typeface="Calibri" pitchFamily="34" charset="0"/>
              </a:rPr>
              <a:t>Durante </a:t>
            </a:r>
            <a:r>
              <a:rPr lang="es-ES" i="1" dirty="0">
                <a:latin typeface="Calibri" pitchFamily="34" charset="0"/>
                <a:cs typeface="Calibri" pitchFamily="34" charset="0"/>
              </a:rPr>
              <a:t>el día el valor de metros se actualiza cada vez que el animal recorre un metro. </a:t>
            </a:r>
            <a:endParaRPr lang="es-ES" i="1" dirty="0" smtClean="0">
              <a:latin typeface="Calibri" pitchFamily="34" charset="0"/>
              <a:cs typeface="Calibri" pitchFamily="34" charset="0"/>
            </a:endParaRPr>
          </a:p>
          <a:p>
            <a:pPr marL="0" indent="12700">
              <a:spcBef>
                <a:spcPts val="600"/>
              </a:spcBef>
              <a:buNone/>
            </a:pPr>
            <a:r>
              <a:rPr lang="es-ES" i="1" dirty="0" smtClean="0">
                <a:latin typeface="Calibri" pitchFamily="34" charset="0"/>
                <a:cs typeface="Calibri" pitchFamily="34" charset="0"/>
              </a:rPr>
              <a:t>La </a:t>
            </a:r>
            <a:r>
              <a:rPr lang="es-ES" i="1" dirty="0">
                <a:latin typeface="Calibri" pitchFamily="34" charset="0"/>
                <a:cs typeface="Calibri" pitchFamily="34" charset="0"/>
              </a:rPr>
              <a:t>clase Chip brinda </a:t>
            </a:r>
            <a:r>
              <a:rPr lang="es-ES" b="1" i="1" dirty="0" smtClean="0">
                <a:latin typeface="Calibri" pitchFamily="34" charset="0"/>
                <a:cs typeface="Calibri" pitchFamily="34" charset="0"/>
              </a:rPr>
              <a:t>consultas para comparar y copiar chips</a:t>
            </a:r>
            <a:r>
              <a:rPr lang="es-ES" i="1" dirty="0" smtClean="0">
                <a:latin typeface="Calibri" pitchFamily="34" charset="0"/>
                <a:cs typeface="Calibri" pitchFamily="34" charset="0"/>
              </a:rPr>
              <a:t> y para computar el promedio recorrido por día.</a:t>
            </a:r>
            <a:endParaRPr lang="es-ES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1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CHIP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333500"/>
            <a:ext cx="3886200" cy="54864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000" b="1" dirty="0" smtClean="0">
                <a:solidFill>
                  <a:schemeClr val="tx1"/>
                </a:solidFill>
              </a:rPr>
              <a:t>Chip</a:t>
            </a:r>
            <a:endParaRPr lang="en-US" sz="2000" b="1" dirty="0">
              <a:solidFill>
                <a:schemeClr val="tx1"/>
              </a:solidFill>
            </a:endParaRPr>
          </a:p>
          <a:p>
            <a:pPr fontAlgn="t"/>
            <a:r>
              <a:rPr lang="es-ES" sz="2000" dirty="0" smtClean="0">
                <a:solidFill>
                  <a:schemeClr val="tx1"/>
                </a:solidFill>
              </a:rPr>
              <a:t>&lt;&lt;Atributos </a:t>
            </a:r>
            <a:r>
              <a:rPr lang="es-ES" sz="2000" dirty="0">
                <a:solidFill>
                  <a:schemeClr val="tx1"/>
                </a:solidFill>
              </a:rPr>
              <a:t>de </a:t>
            </a:r>
            <a:r>
              <a:rPr lang="es-ES" sz="2000" dirty="0" smtClean="0">
                <a:solidFill>
                  <a:schemeClr val="tx1"/>
                </a:solidFill>
              </a:rPr>
              <a:t>instancia&gt;&gt;</a:t>
            </a:r>
          </a:p>
          <a:p>
            <a:pPr fontAlgn="t"/>
            <a:r>
              <a:rPr lang="es-ES" sz="2000" dirty="0" err="1">
                <a:solidFill>
                  <a:schemeClr val="tx1"/>
                </a:solidFill>
              </a:rPr>
              <a:t>peso,mAcum,metros,dias:entero</a:t>
            </a:r>
            <a:endParaRPr lang="es-ES" sz="2000" dirty="0">
              <a:solidFill>
                <a:schemeClr val="tx1"/>
              </a:solidFill>
            </a:endParaRPr>
          </a:p>
          <a:p>
            <a:pPr fontAlgn="t"/>
            <a:r>
              <a:rPr lang="es-ES" sz="2000" dirty="0" smtClean="0">
                <a:solidFill>
                  <a:schemeClr val="tx1"/>
                </a:solidFill>
              </a:rPr>
              <a:t>&lt;&lt;</a:t>
            </a:r>
            <a:r>
              <a:rPr lang="es-ES" sz="2000" dirty="0">
                <a:solidFill>
                  <a:schemeClr val="tx1"/>
                </a:solidFill>
              </a:rPr>
              <a:t>Constructor&gt;&gt;</a:t>
            </a:r>
          </a:p>
          <a:p>
            <a:pPr fontAlgn="t"/>
            <a:r>
              <a:rPr lang="es-ES" sz="2000" dirty="0">
                <a:solidFill>
                  <a:schemeClr val="tx1"/>
                </a:solidFill>
              </a:rPr>
              <a:t>Chip(</a:t>
            </a:r>
            <a:r>
              <a:rPr lang="es-ES" sz="2000" dirty="0" err="1">
                <a:solidFill>
                  <a:schemeClr val="tx1"/>
                </a:solidFill>
              </a:rPr>
              <a:t>peso:entero</a:t>
            </a:r>
            <a:r>
              <a:rPr lang="es-ES" sz="2000" dirty="0">
                <a:solidFill>
                  <a:schemeClr val="tx1"/>
                </a:solidFill>
              </a:rPr>
              <a:t>)</a:t>
            </a:r>
          </a:p>
          <a:p>
            <a:pPr fontAlgn="t"/>
            <a:r>
              <a:rPr lang="es-ES" sz="2000" dirty="0">
                <a:solidFill>
                  <a:schemeClr val="tx1"/>
                </a:solidFill>
              </a:rPr>
              <a:t>&lt;&lt;Comandos&gt;&gt;</a:t>
            </a:r>
          </a:p>
          <a:p>
            <a:pPr fontAlgn="t"/>
            <a:r>
              <a:rPr lang="es-ES" sz="2000" dirty="0" err="1">
                <a:solidFill>
                  <a:schemeClr val="tx1"/>
                </a:solidFill>
              </a:rPr>
              <a:t>establecerPeso</a:t>
            </a:r>
            <a:r>
              <a:rPr lang="es-ES" sz="2000" dirty="0">
                <a:solidFill>
                  <a:schemeClr val="tx1"/>
                </a:solidFill>
              </a:rPr>
              <a:t>(</a:t>
            </a:r>
            <a:r>
              <a:rPr lang="es-ES" sz="2000" dirty="0" err="1">
                <a:solidFill>
                  <a:schemeClr val="tx1"/>
                </a:solidFill>
              </a:rPr>
              <a:t>peso:entero</a:t>
            </a:r>
            <a:r>
              <a:rPr lang="es-ES" sz="2000" dirty="0">
                <a:solidFill>
                  <a:schemeClr val="tx1"/>
                </a:solidFill>
              </a:rPr>
              <a:t>)</a:t>
            </a:r>
          </a:p>
          <a:p>
            <a:pPr fontAlgn="t"/>
            <a:r>
              <a:rPr lang="es-ES" sz="2000" dirty="0" err="1">
                <a:solidFill>
                  <a:schemeClr val="tx1"/>
                </a:solidFill>
              </a:rPr>
              <a:t>aumentarUnMetro</a:t>
            </a:r>
            <a:r>
              <a:rPr lang="es-ES" sz="2000" dirty="0">
                <a:solidFill>
                  <a:schemeClr val="tx1"/>
                </a:solidFill>
              </a:rPr>
              <a:t>()</a:t>
            </a:r>
          </a:p>
          <a:p>
            <a:pPr fontAlgn="t"/>
            <a:r>
              <a:rPr lang="es-ES" sz="2000" dirty="0" err="1">
                <a:solidFill>
                  <a:schemeClr val="tx1"/>
                </a:solidFill>
              </a:rPr>
              <a:t>iniciarDia</a:t>
            </a:r>
            <a:r>
              <a:rPr lang="es-ES" sz="2000" dirty="0">
                <a:solidFill>
                  <a:schemeClr val="tx1"/>
                </a:solidFill>
              </a:rPr>
              <a:t>()</a:t>
            </a:r>
          </a:p>
          <a:p>
            <a:pPr fontAlgn="t"/>
            <a:r>
              <a:rPr lang="es-ES" sz="2000" b="1" dirty="0" err="1">
                <a:solidFill>
                  <a:schemeClr val="tx1"/>
                </a:solidFill>
              </a:rPr>
              <a:t>copy</a:t>
            </a:r>
            <a:r>
              <a:rPr lang="es-ES" sz="2000" b="1" dirty="0">
                <a:solidFill>
                  <a:schemeClr val="tx1"/>
                </a:solidFill>
              </a:rPr>
              <a:t> (</a:t>
            </a:r>
            <a:r>
              <a:rPr lang="es-ES" sz="2000" b="1" dirty="0" err="1">
                <a:solidFill>
                  <a:schemeClr val="tx1"/>
                </a:solidFill>
              </a:rPr>
              <a:t>p:Chip</a:t>
            </a:r>
            <a:r>
              <a:rPr lang="es-ES" sz="2000" b="1" dirty="0">
                <a:solidFill>
                  <a:schemeClr val="tx1"/>
                </a:solidFill>
              </a:rPr>
              <a:t>)</a:t>
            </a:r>
          </a:p>
          <a:p>
            <a:pPr fontAlgn="t"/>
            <a:r>
              <a:rPr lang="es-ES" sz="2000" dirty="0">
                <a:solidFill>
                  <a:schemeClr val="tx1"/>
                </a:solidFill>
              </a:rPr>
              <a:t>&lt;&lt;Consultas&gt;&gt;</a:t>
            </a:r>
          </a:p>
          <a:p>
            <a:pPr fontAlgn="t"/>
            <a:r>
              <a:rPr lang="es-ES" sz="2000" dirty="0" err="1">
                <a:solidFill>
                  <a:schemeClr val="tx1"/>
                </a:solidFill>
              </a:rPr>
              <a:t>obtenerPeso</a:t>
            </a:r>
            <a:r>
              <a:rPr lang="es-ES" sz="2000" dirty="0">
                <a:solidFill>
                  <a:schemeClr val="tx1"/>
                </a:solidFill>
              </a:rPr>
              <a:t>():entero</a:t>
            </a:r>
          </a:p>
          <a:p>
            <a:pPr fontAlgn="t"/>
            <a:r>
              <a:rPr lang="es-ES" sz="2000" dirty="0" err="1">
                <a:solidFill>
                  <a:schemeClr val="tx1"/>
                </a:solidFill>
              </a:rPr>
              <a:t>obtenerMAcum</a:t>
            </a:r>
            <a:r>
              <a:rPr lang="es-ES" sz="2000" dirty="0">
                <a:solidFill>
                  <a:schemeClr val="tx1"/>
                </a:solidFill>
              </a:rPr>
              <a:t>():entero</a:t>
            </a:r>
          </a:p>
          <a:p>
            <a:pPr fontAlgn="t"/>
            <a:r>
              <a:rPr lang="es-ES" sz="2000" dirty="0" err="1">
                <a:solidFill>
                  <a:schemeClr val="tx1"/>
                </a:solidFill>
              </a:rPr>
              <a:t>obtenerMetros</a:t>
            </a:r>
            <a:r>
              <a:rPr lang="es-ES" sz="2000" dirty="0">
                <a:solidFill>
                  <a:schemeClr val="tx1"/>
                </a:solidFill>
              </a:rPr>
              <a:t>():entero</a:t>
            </a:r>
          </a:p>
          <a:p>
            <a:pPr fontAlgn="t"/>
            <a:r>
              <a:rPr lang="es-ES" sz="2000" dirty="0" err="1">
                <a:solidFill>
                  <a:schemeClr val="tx1"/>
                </a:solidFill>
              </a:rPr>
              <a:t>obtenerDias</a:t>
            </a:r>
            <a:r>
              <a:rPr lang="es-ES" sz="2000" dirty="0">
                <a:solidFill>
                  <a:schemeClr val="tx1"/>
                </a:solidFill>
              </a:rPr>
              <a:t>():</a:t>
            </a:r>
            <a:r>
              <a:rPr lang="es-ES" sz="2000" dirty="0" smtClean="0">
                <a:solidFill>
                  <a:schemeClr val="tx1"/>
                </a:solidFill>
              </a:rPr>
              <a:t>entero</a:t>
            </a:r>
          </a:p>
          <a:p>
            <a:pPr fontAlgn="t"/>
            <a:r>
              <a:rPr lang="es-ES" sz="2000" dirty="0" err="1" smtClean="0">
                <a:solidFill>
                  <a:schemeClr val="tx1"/>
                </a:solidFill>
              </a:rPr>
              <a:t>obtenerPromedio</a:t>
            </a:r>
            <a:r>
              <a:rPr lang="es-ES" sz="2000" dirty="0" smtClean="0">
                <a:solidFill>
                  <a:schemeClr val="tx1"/>
                </a:solidFill>
              </a:rPr>
              <a:t>(): real</a:t>
            </a:r>
            <a:endParaRPr lang="es-ES" sz="2000" dirty="0">
              <a:solidFill>
                <a:schemeClr val="tx1"/>
              </a:solidFill>
            </a:endParaRPr>
          </a:p>
          <a:p>
            <a:pPr fontAlgn="t"/>
            <a:r>
              <a:rPr lang="es-ES" sz="2000" b="1" dirty="0" err="1">
                <a:solidFill>
                  <a:schemeClr val="tx1"/>
                </a:solidFill>
              </a:rPr>
              <a:t>equals</a:t>
            </a:r>
            <a:r>
              <a:rPr lang="es-ES" sz="2000" b="1" dirty="0">
                <a:solidFill>
                  <a:schemeClr val="tx1"/>
                </a:solidFill>
              </a:rPr>
              <a:t>(</a:t>
            </a:r>
            <a:r>
              <a:rPr lang="es-ES" sz="2000" b="1" dirty="0" err="1">
                <a:solidFill>
                  <a:schemeClr val="tx1"/>
                </a:solidFill>
              </a:rPr>
              <a:t>p:Chip</a:t>
            </a:r>
            <a:r>
              <a:rPr lang="es-ES" sz="2000" b="1" dirty="0">
                <a:solidFill>
                  <a:schemeClr val="tx1"/>
                </a:solidFill>
              </a:rPr>
              <a:t>):</a:t>
            </a:r>
            <a:r>
              <a:rPr lang="es-ES" sz="2000" b="1" dirty="0" err="1" smtClean="0">
                <a:solidFill>
                  <a:schemeClr val="tx1"/>
                </a:solidFill>
              </a:rPr>
              <a:t>boolean</a:t>
            </a:r>
            <a:endParaRPr lang="es-ES" sz="2000" b="1" dirty="0" smtClean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724400" y="2438400"/>
            <a:ext cx="4248472" cy="1541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err="1" smtClean="0">
                <a:solidFill>
                  <a:schemeClr val="tx1"/>
                </a:solidFill>
              </a:rPr>
              <a:t>copy</a:t>
            </a:r>
            <a:r>
              <a:rPr lang="es-ES" sz="2000" b="1" dirty="0" smtClean="0">
                <a:solidFill>
                  <a:schemeClr val="tx1"/>
                </a:solidFill>
              </a:rPr>
              <a:t> (</a:t>
            </a:r>
            <a:r>
              <a:rPr lang="es-ES" sz="2000" b="1" dirty="0" err="1" smtClean="0">
                <a:solidFill>
                  <a:schemeClr val="tx1"/>
                </a:solidFill>
              </a:rPr>
              <a:t>p:Chip</a:t>
            </a:r>
            <a:r>
              <a:rPr lang="es-ES" sz="2000" b="1" dirty="0">
                <a:solidFill>
                  <a:schemeClr val="tx1"/>
                </a:solidFill>
              </a:rPr>
              <a:t>)</a:t>
            </a:r>
            <a:endParaRPr lang="es-ES" sz="2000" b="1" dirty="0" smtClean="0">
              <a:solidFill>
                <a:schemeClr val="tx1"/>
              </a:solidFill>
            </a:endParaRPr>
          </a:p>
          <a:p>
            <a:r>
              <a:rPr lang="es-AR" sz="2000" dirty="0" smtClean="0">
                <a:solidFill>
                  <a:sysClr val="windowText" lastClr="000000"/>
                </a:solidFill>
              </a:rPr>
              <a:t>Modifica el estado interno del chip que recibe el mensaje con los valores de los atributos del chip ligado a p. Requiere p ligado. </a:t>
            </a:r>
            <a:endParaRPr lang="es-AR" sz="2000" dirty="0"/>
          </a:p>
        </p:txBody>
      </p:sp>
      <p:sp>
        <p:nvSpPr>
          <p:cNvPr id="14" name="13 Rectángulo"/>
          <p:cNvSpPr/>
          <p:nvPr/>
        </p:nvSpPr>
        <p:spPr>
          <a:xfrm>
            <a:off x="4724400" y="4898362"/>
            <a:ext cx="4248472" cy="18834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err="1" smtClean="0">
                <a:solidFill>
                  <a:schemeClr val="tx1"/>
                </a:solidFill>
              </a:rPr>
              <a:t>equals</a:t>
            </a:r>
            <a:r>
              <a:rPr lang="es-ES" sz="2000" b="1" dirty="0" smtClean="0">
                <a:solidFill>
                  <a:schemeClr val="tx1"/>
                </a:solidFill>
              </a:rPr>
              <a:t>(p:Chip):</a:t>
            </a:r>
            <a:r>
              <a:rPr lang="es-ES" sz="2000" b="1" dirty="0" err="1" smtClean="0">
                <a:solidFill>
                  <a:schemeClr val="tx1"/>
                </a:solidFill>
              </a:rPr>
              <a:t>boolean</a:t>
            </a:r>
            <a:endParaRPr lang="es-ES" sz="2000" b="1" dirty="0" smtClean="0">
              <a:solidFill>
                <a:schemeClr val="tx1"/>
              </a:solidFill>
            </a:endParaRPr>
          </a:p>
          <a:p>
            <a:r>
              <a:rPr lang="es-AR" sz="2000" dirty="0" smtClean="0">
                <a:solidFill>
                  <a:sysClr val="windowText" lastClr="000000"/>
                </a:solidFill>
              </a:rPr>
              <a:t>Retorna true sí y solo sí el estado interno del chip que recibe el mensaje mantiene los mismos valores que el estado interno del chip ligado a p. Requiere p ligado. </a:t>
            </a:r>
            <a:endParaRPr lang="es-AR" sz="2000" dirty="0"/>
          </a:p>
        </p:txBody>
      </p:sp>
      <p:sp>
        <p:nvSpPr>
          <p:cNvPr id="10" name="12 Rectángulo"/>
          <p:cNvSpPr/>
          <p:nvPr/>
        </p:nvSpPr>
        <p:spPr>
          <a:xfrm>
            <a:off x="4724400" y="1295400"/>
            <a:ext cx="4248472" cy="99935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>
                <a:solidFill>
                  <a:schemeClr val="tx1"/>
                </a:solidFill>
              </a:rPr>
              <a:t>Chip(</a:t>
            </a:r>
            <a:r>
              <a:rPr lang="es-ES" sz="2000" b="1" dirty="0" err="1">
                <a:solidFill>
                  <a:schemeClr val="tx1"/>
                </a:solidFill>
              </a:rPr>
              <a:t>peso:entero</a:t>
            </a:r>
            <a:r>
              <a:rPr lang="es-ES" sz="2000" b="1" dirty="0">
                <a:solidFill>
                  <a:schemeClr val="tx1"/>
                </a:solidFill>
              </a:rPr>
              <a:t>)</a:t>
            </a:r>
          </a:p>
          <a:p>
            <a:r>
              <a:rPr lang="es-ES" sz="2000" b="1" dirty="0" err="1" smtClean="0">
                <a:solidFill>
                  <a:schemeClr val="tx1"/>
                </a:solidFill>
              </a:rPr>
              <a:t>establecerPeso</a:t>
            </a:r>
            <a:r>
              <a:rPr lang="es-ES" sz="2000" b="1" dirty="0" smtClean="0">
                <a:solidFill>
                  <a:schemeClr val="tx1"/>
                </a:solidFill>
              </a:rPr>
              <a:t>(</a:t>
            </a:r>
            <a:r>
              <a:rPr lang="es-ES" sz="2000" b="1" dirty="0" err="1" smtClean="0">
                <a:solidFill>
                  <a:schemeClr val="tx1"/>
                </a:solidFill>
              </a:rPr>
              <a:t>peso:entero</a:t>
            </a:r>
            <a:r>
              <a:rPr lang="es-ES" sz="2000" b="1" dirty="0">
                <a:solidFill>
                  <a:schemeClr val="tx1"/>
                </a:solidFill>
              </a:rPr>
              <a:t>)</a:t>
            </a:r>
          </a:p>
          <a:p>
            <a:r>
              <a:rPr lang="es-AR" sz="2000" dirty="0" smtClean="0">
                <a:solidFill>
                  <a:schemeClr val="tx1"/>
                </a:solidFill>
              </a:rPr>
              <a:t>Requiere </a:t>
            </a:r>
            <a:r>
              <a:rPr lang="es-ES" sz="2000" dirty="0" smtClean="0">
                <a:solidFill>
                  <a:schemeClr val="tx1"/>
                </a:solidFill>
              </a:rPr>
              <a:t>peso&gt;0</a:t>
            </a:r>
            <a:r>
              <a:rPr lang="es-AR" sz="2000" dirty="0" smtClean="0">
                <a:solidFill>
                  <a:schemeClr val="tx1"/>
                </a:solidFill>
              </a:rPr>
              <a:t> </a:t>
            </a:r>
            <a:endParaRPr lang="es-AR" sz="2000" dirty="0"/>
          </a:p>
        </p:txBody>
      </p:sp>
      <p:sp>
        <p:nvSpPr>
          <p:cNvPr id="8" name="12 Rectángulo"/>
          <p:cNvSpPr/>
          <p:nvPr/>
        </p:nvSpPr>
        <p:spPr>
          <a:xfrm>
            <a:off x="4724400" y="4043450"/>
            <a:ext cx="4248472" cy="7953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000" b="1" dirty="0" err="1" smtClean="0">
                <a:solidFill>
                  <a:schemeClr val="tx1"/>
                </a:solidFill>
              </a:rPr>
              <a:t>obtenerPromedio</a:t>
            </a:r>
            <a:r>
              <a:rPr lang="es-ES_tradnl" sz="2000" b="1" dirty="0" smtClean="0">
                <a:solidFill>
                  <a:schemeClr val="tx1"/>
                </a:solidFill>
              </a:rPr>
              <a:t>()</a:t>
            </a:r>
          </a:p>
          <a:p>
            <a:r>
              <a:rPr lang="es-ES_tradnl" sz="2000" dirty="0" smtClean="0">
                <a:solidFill>
                  <a:schemeClr val="tx1"/>
                </a:solidFill>
              </a:rPr>
              <a:t>Requiere </a:t>
            </a:r>
            <a:r>
              <a:rPr lang="es-ES_tradnl" sz="2000" dirty="0" err="1" smtClean="0">
                <a:solidFill>
                  <a:schemeClr val="tx1"/>
                </a:solidFill>
              </a:rPr>
              <a:t>dias</a:t>
            </a:r>
            <a:r>
              <a:rPr lang="es-ES_tradnl" sz="2000" dirty="0" smtClean="0">
                <a:solidFill>
                  <a:schemeClr val="tx1"/>
                </a:solidFill>
              </a:rPr>
              <a:t> &gt;0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411328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 animBg="1"/>
      <p:bldP spid="14" grpId="0" animBg="1"/>
      <p:bldP spid="10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CHIP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344209"/>
            <a:ext cx="3505200" cy="1483658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b="1" dirty="0" smtClean="0">
                <a:solidFill>
                  <a:schemeClr val="tx1"/>
                </a:solidFill>
              </a:rPr>
              <a:t>Chip</a:t>
            </a:r>
            <a:endParaRPr lang="en-US" b="1" dirty="0">
              <a:solidFill>
                <a:schemeClr val="tx1"/>
              </a:solidFill>
            </a:endParaRPr>
          </a:p>
          <a:p>
            <a:pPr fontAlgn="t"/>
            <a:r>
              <a:rPr lang="es-ES" dirty="0" smtClean="0">
                <a:solidFill>
                  <a:schemeClr val="tx1"/>
                </a:solidFill>
              </a:rPr>
              <a:t>&lt;&lt;Atributos </a:t>
            </a:r>
            <a:r>
              <a:rPr lang="es-ES" dirty="0">
                <a:solidFill>
                  <a:schemeClr val="tx1"/>
                </a:solidFill>
              </a:rPr>
              <a:t>de </a:t>
            </a:r>
            <a:r>
              <a:rPr lang="es-ES" dirty="0" smtClean="0">
                <a:solidFill>
                  <a:schemeClr val="tx1"/>
                </a:solidFill>
              </a:rPr>
              <a:t>instancia&gt;&gt;</a:t>
            </a:r>
          </a:p>
          <a:p>
            <a:pPr fontAlgn="t"/>
            <a:r>
              <a:rPr lang="es-ES" dirty="0" err="1">
                <a:solidFill>
                  <a:schemeClr val="tx1"/>
                </a:solidFill>
              </a:rPr>
              <a:t>peso,mAcum,metros,dias:entero</a:t>
            </a:r>
            <a:endParaRPr lang="es-ES" dirty="0">
              <a:solidFill>
                <a:schemeClr val="tx1"/>
              </a:solidFill>
            </a:endParaRPr>
          </a:p>
          <a:p>
            <a:pPr fontAlgn="t"/>
            <a:r>
              <a:rPr lang="es-ES" dirty="0" smtClean="0">
                <a:solidFill>
                  <a:schemeClr val="tx1"/>
                </a:solidFill>
              </a:rPr>
              <a:t>&lt;&lt;</a:t>
            </a:r>
            <a:r>
              <a:rPr lang="es-ES" dirty="0">
                <a:solidFill>
                  <a:schemeClr val="tx1"/>
                </a:solidFill>
              </a:rPr>
              <a:t>Constructor&gt;&gt;</a:t>
            </a:r>
          </a:p>
          <a:p>
            <a:pPr fontAlgn="t"/>
            <a:r>
              <a:rPr lang="es-ES" dirty="0">
                <a:solidFill>
                  <a:schemeClr val="tx1"/>
                </a:solidFill>
              </a:rPr>
              <a:t>Chip(</a:t>
            </a:r>
            <a:r>
              <a:rPr lang="es-ES" dirty="0" err="1">
                <a:solidFill>
                  <a:schemeClr val="tx1"/>
                </a:solidFill>
              </a:rPr>
              <a:t>peso:entero</a:t>
            </a:r>
            <a:r>
              <a:rPr lang="es-ES" dirty="0" smtClean="0">
                <a:solidFill>
                  <a:schemeClr val="tx1"/>
                </a:solidFill>
              </a:rPr>
              <a:t>)</a:t>
            </a:r>
            <a:endParaRPr lang="es-ES" dirty="0">
              <a:solidFill>
                <a:schemeClr val="tx1"/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609600" y="1659469"/>
            <a:ext cx="3505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609600" y="2209800"/>
            <a:ext cx="3505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609600" y="3040797"/>
            <a:ext cx="7772400" cy="2750403"/>
          </a:xfrm>
          <a:prstGeom prst="rect">
            <a:avLst/>
          </a:prstGeom>
          <a:solidFill>
            <a:srgbClr val="FFFF99">
              <a:alpha val="9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Chip{</a:t>
            </a:r>
          </a:p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//Atributos de Instancia</a:t>
            </a:r>
          </a:p>
          <a:p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peso,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mAcum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metros, dias;</a:t>
            </a:r>
          </a:p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endParaRPr lang="pt-BR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Chip (int peso){</a:t>
            </a:r>
          </a:p>
          <a:p>
            <a:r>
              <a:rPr lang="es-A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//Requiere 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peso&gt;0</a:t>
            </a:r>
            <a:r>
              <a:rPr lang="es-A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pt-BR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this.peso = peso;</a:t>
            </a:r>
          </a:p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mAcum</a:t>
            </a:r>
            <a:r>
              <a:rPr lang="pt-BR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metros </a:t>
            </a:r>
            <a:r>
              <a:rPr lang="pt-BR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pt-BR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dias = 0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609600" y="5874603"/>
            <a:ext cx="807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Al colocarse el chip se establece el peso del animal, el resto de los atributos se inicializan en 0. 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91827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CHIP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pPr marL="0" indent="0">
              <a:buNone/>
            </a:pPr>
            <a:endParaRPr lang="es-ES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1133" y="1335742"/>
            <a:ext cx="3505200" cy="2017058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b="1" dirty="0" smtClean="0">
                <a:solidFill>
                  <a:schemeClr val="tx1"/>
                </a:solidFill>
              </a:rPr>
              <a:t>Chip</a:t>
            </a:r>
            <a:endParaRPr lang="en-US" b="1" dirty="0">
              <a:solidFill>
                <a:schemeClr val="tx1"/>
              </a:solidFill>
            </a:endParaRPr>
          </a:p>
          <a:p>
            <a:pPr fontAlgn="t"/>
            <a:r>
              <a:rPr lang="es-ES" dirty="0" smtClean="0">
                <a:solidFill>
                  <a:schemeClr val="tx1"/>
                </a:solidFill>
              </a:rPr>
              <a:t>&lt;&lt;Atributos </a:t>
            </a:r>
            <a:r>
              <a:rPr lang="es-ES" dirty="0">
                <a:solidFill>
                  <a:schemeClr val="tx1"/>
                </a:solidFill>
              </a:rPr>
              <a:t>de </a:t>
            </a:r>
            <a:r>
              <a:rPr lang="es-ES" dirty="0" smtClean="0">
                <a:solidFill>
                  <a:schemeClr val="tx1"/>
                </a:solidFill>
              </a:rPr>
              <a:t>instancia&gt;&gt;</a:t>
            </a:r>
          </a:p>
          <a:p>
            <a:pPr fontAlgn="t"/>
            <a:r>
              <a:rPr lang="es-ES" dirty="0" err="1">
                <a:solidFill>
                  <a:schemeClr val="tx1"/>
                </a:solidFill>
              </a:rPr>
              <a:t>peso,mAcum,metros,dias:entero</a:t>
            </a:r>
            <a:endParaRPr lang="es-ES" dirty="0">
              <a:solidFill>
                <a:schemeClr val="tx1"/>
              </a:solidFill>
            </a:endParaRPr>
          </a:p>
          <a:p>
            <a:pPr fontAlgn="t"/>
            <a:r>
              <a:rPr lang="es-ES" dirty="0">
                <a:solidFill>
                  <a:schemeClr val="tx1"/>
                </a:solidFill>
              </a:rPr>
              <a:t>&lt;&lt;Comandos&gt;&gt;</a:t>
            </a:r>
          </a:p>
          <a:p>
            <a:pPr fontAlgn="t"/>
            <a:r>
              <a:rPr lang="es-ES" dirty="0" err="1">
                <a:solidFill>
                  <a:schemeClr val="tx1"/>
                </a:solidFill>
              </a:rPr>
              <a:t>establecerPeso</a:t>
            </a:r>
            <a:r>
              <a:rPr lang="es-ES" dirty="0">
                <a:solidFill>
                  <a:schemeClr val="tx1"/>
                </a:solidFill>
              </a:rPr>
              <a:t>(</a:t>
            </a:r>
            <a:r>
              <a:rPr lang="es-ES" dirty="0" err="1">
                <a:solidFill>
                  <a:schemeClr val="tx1"/>
                </a:solidFill>
              </a:rPr>
              <a:t>peso:entero</a:t>
            </a:r>
            <a:r>
              <a:rPr lang="es-ES" dirty="0">
                <a:solidFill>
                  <a:schemeClr val="tx1"/>
                </a:solidFill>
              </a:rPr>
              <a:t>)</a:t>
            </a:r>
          </a:p>
          <a:p>
            <a:pPr fontAlgn="t"/>
            <a:r>
              <a:rPr lang="es-ES" dirty="0" err="1">
                <a:solidFill>
                  <a:schemeClr val="tx1"/>
                </a:solidFill>
              </a:rPr>
              <a:t>aumentarUnMetro</a:t>
            </a:r>
            <a:r>
              <a:rPr lang="es-ES" dirty="0">
                <a:solidFill>
                  <a:schemeClr val="tx1"/>
                </a:solidFill>
              </a:rPr>
              <a:t>()</a:t>
            </a:r>
          </a:p>
          <a:p>
            <a:pPr fontAlgn="t"/>
            <a:r>
              <a:rPr lang="es-ES" dirty="0" err="1">
                <a:solidFill>
                  <a:schemeClr val="tx1"/>
                </a:solidFill>
              </a:rPr>
              <a:t>iniciarDia</a:t>
            </a:r>
            <a:r>
              <a:rPr lang="es-ES" dirty="0">
                <a:solidFill>
                  <a:schemeClr val="tx1"/>
                </a:solidFill>
              </a:rPr>
              <a:t>()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01133" y="1650999"/>
            <a:ext cx="3505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601133" y="2209800"/>
            <a:ext cx="3505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685800" y="3581400"/>
            <a:ext cx="7704667" cy="3276600"/>
          </a:xfrm>
          <a:prstGeom prst="rect">
            <a:avLst/>
          </a:prstGeom>
          <a:solidFill>
            <a:srgbClr val="FFFF99">
              <a:alpha val="9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establecerPeso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peso</a:t>
            </a:r>
            <a:r>
              <a:rPr lang="pt-BR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pt-BR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pt-BR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Requiere</a:t>
            </a:r>
            <a:r>
              <a:rPr lang="pt-BR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peso&gt;0</a:t>
            </a:r>
            <a:endParaRPr lang="pt-BR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this.peso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peso</a:t>
            </a:r>
            <a:r>
              <a:rPr lang="pt-BR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  <a:endParaRPr lang="pt-BR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aumentarUnMetro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this.metros</a:t>
            </a:r>
            <a:r>
              <a:rPr lang="pt-BR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++;}</a:t>
            </a:r>
            <a:endParaRPr lang="pt-BR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iniciarDia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this.mAcum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=+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this.metros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this.metros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this.dias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3158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CHIP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pPr marL="0" indent="0">
              <a:buNone/>
            </a:pPr>
            <a:endParaRPr lang="es-ES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1133" y="1312025"/>
            <a:ext cx="3505200" cy="1524001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b="1" dirty="0" smtClean="0">
                <a:solidFill>
                  <a:schemeClr val="tx1"/>
                </a:solidFill>
              </a:rPr>
              <a:t>Chip</a:t>
            </a:r>
            <a:endParaRPr lang="en-US" b="1" dirty="0">
              <a:solidFill>
                <a:schemeClr val="tx1"/>
              </a:solidFill>
            </a:endParaRPr>
          </a:p>
          <a:p>
            <a:pPr fontAlgn="t"/>
            <a:r>
              <a:rPr lang="es-ES" dirty="0" smtClean="0">
                <a:solidFill>
                  <a:schemeClr val="tx1"/>
                </a:solidFill>
              </a:rPr>
              <a:t>&lt;&lt;Atributos </a:t>
            </a:r>
            <a:r>
              <a:rPr lang="es-ES" dirty="0">
                <a:solidFill>
                  <a:schemeClr val="tx1"/>
                </a:solidFill>
              </a:rPr>
              <a:t>de </a:t>
            </a:r>
            <a:r>
              <a:rPr lang="es-ES" dirty="0" smtClean="0">
                <a:solidFill>
                  <a:schemeClr val="tx1"/>
                </a:solidFill>
              </a:rPr>
              <a:t>instancia&gt;&gt;</a:t>
            </a:r>
          </a:p>
          <a:p>
            <a:pPr fontAlgn="t"/>
            <a:r>
              <a:rPr lang="es-ES" dirty="0" err="1">
                <a:solidFill>
                  <a:schemeClr val="tx1"/>
                </a:solidFill>
              </a:rPr>
              <a:t>peso,mAcum,metros,dias:entero</a:t>
            </a:r>
            <a:endParaRPr lang="es-ES" dirty="0">
              <a:solidFill>
                <a:schemeClr val="tx1"/>
              </a:solidFill>
            </a:endParaRPr>
          </a:p>
          <a:p>
            <a:pPr fontAlgn="t"/>
            <a:r>
              <a:rPr lang="es-ES" dirty="0">
                <a:solidFill>
                  <a:schemeClr val="tx1"/>
                </a:solidFill>
              </a:rPr>
              <a:t>&lt;&lt;Comandos</a:t>
            </a:r>
            <a:r>
              <a:rPr lang="es-ES" dirty="0" smtClean="0">
                <a:solidFill>
                  <a:schemeClr val="tx1"/>
                </a:solidFill>
              </a:rPr>
              <a:t>&gt;&gt;</a:t>
            </a:r>
          </a:p>
          <a:p>
            <a:pPr fontAlgn="t"/>
            <a:r>
              <a:rPr lang="es-AR" b="1" dirty="0" err="1">
                <a:solidFill>
                  <a:schemeClr val="tx1"/>
                </a:solidFill>
              </a:rPr>
              <a:t>copy</a:t>
            </a:r>
            <a:r>
              <a:rPr lang="es-AR" b="1" dirty="0">
                <a:solidFill>
                  <a:schemeClr val="tx1"/>
                </a:solidFill>
              </a:rPr>
              <a:t> (</a:t>
            </a:r>
            <a:r>
              <a:rPr lang="es-AR" b="1" dirty="0" err="1">
                <a:solidFill>
                  <a:schemeClr val="tx1"/>
                </a:solidFill>
              </a:rPr>
              <a:t>p:Chip</a:t>
            </a:r>
            <a:r>
              <a:rPr lang="es-AR" b="1" dirty="0" smtClean="0">
                <a:solidFill>
                  <a:schemeClr val="tx1"/>
                </a:solidFill>
              </a:rPr>
              <a:t>)</a:t>
            </a:r>
            <a:endParaRPr lang="es-AR" b="1" dirty="0">
              <a:solidFill>
                <a:schemeClr val="tx1"/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601133" y="1650699"/>
            <a:ext cx="3505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601133" y="2209491"/>
            <a:ext cx="3505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601133" y="3276600"/>
            <a:ext cx="7780867" cy="3048000"/>
          </a:xfrm>
          <a:prstGeom prst="rect">
            <a:avLst/>
          </a:prstGeom>
          <a:solidFill>
            <a:srgbClr val="FFFF99">
              <a:alpha val="9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(Chip p){</a:t>
            </a:r>
          </a:p>
          <a:p>
            <a:r>
              <a:rPr lang="pt-BR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  <a:r>
              <a:rPr lang="es-A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Modifica el estado interno del chip que recibe el mensaje con los valores de los atributos del chip ligado a p. Requiere p ligado. </a:t>
            </a:r>
            <a:r>
              <a:rPr lang="pt-BR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r>
              <a:rPr lang="pt-BR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this.peso = p.obtenerPeso();</a:t>
            </a:r>
          </a:p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this.mAcum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p.obtenerMAcum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this.metros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p.obtenerMetros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this.dias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p.obtenerDias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419600" y="1356360"/>
            <a:ext cx="3962400" cy="184404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000" b="1" dirty="0" err="1" smtClean="0">
                <a:solidFill>
                  <a:schemeClr val="tx1"/>
                </a:solidFill>
              </a:rPr>
              <a:t>copy</a:t>
            </a:r>
            <a:r>
              <a:rPr lang="es-AR" sz="2000" b="1" dirty="0" smtClean="0">
                <a:solidFill>
                  <a:schemeClr val="tx1"/>
                </a:solidFill>
              </a:rPr>
              <a:t> (</a:t>
            </a:r>
            <a:r>
              <a:rPr lang="es-AR" sz="2000" b="1" dirty="0" err="1" smtClean="0">
                <a:solidFill>
                  <a:schemeClr val="tx1"/>
                </a:solidFill>
              </a:rPr>
              <a:t>p:Chip</a:t>
            </a:r>
            <a:r>
              <a:rPr lang="es-AR" sz="2000" b="1" dirty="0" smtClean="0">
                <a:solidFill>
                  <a:schemeClr val="tx1"/>
                </a:solidFill>
              </a:rPr>
              <a:t>)</a:t>
            </a:r>
          </a:p>
          <a:p>
            <a:r>
              <a:rPr lang="es-AR" sz="2000" dirty="0">
                <a:solidFill>
                  <a:sysClr val="windowText" lastClr="000000"/>
                </a:solidFill>
              </a:rPr>
              <a:t>Modifica el estado interno del chip que recibe el mensaje con los valores de los atributos del chip ligado a p. Requiere p ligado. </a:t>
            </a:r>
            <a:endParaRPr lang="es-AR" sz="20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91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CHIP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pPr marL="0" indent="0">
              <a:buNone/>
            </a:pPr>
            <a:endParaRPr lang="es-ES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fld id="{C11C43BD-71E5-46FE-A724-5D4443A5068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5 Rectángulo"/>
          <p:cNvSpPr/>
          <p:nvPr/>
        </p:nvSpPr>
        <p:spPr>
          <a:xfrm>
            <a:off x="601133" y="1305402"/>
            <a:ext cx="3505200" cy="22098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b="1" dirty="0" smtClean="0">
                <a:solidFill>
                  <a:schemeClr val="tx1"/>
                </a:solidFill>
              </a:rPr>
              <a:t>Chip</a:t>
            </a:r>
            <a:endParaRPr lang="en-US" b="1" dirty="0">
              <a:solidFill>
                <a:schemeClr val="tx1"/>
              </a:solidFill>
            </a:endParaRPr>
          </a:p>
          <a:p>
            <a:pPr fontAlgn="t"/>
            <a:r>
              <a:rPr lang="es-ES" dirty="0" smtClean="0">
                <a:solidFill>
                  <a:schemeClr val="tx1"/>
                </a:solidFill>
              </a:rPr>
              <a:t>&lt;&lt;Atributos </a:t>
            </a:r>
            <a:r>
              <a:rPr lang="es-ES" dirty="0">
                <a:solidFill>
                  <a:schemeClr val="tx1"/>
                </a:solidFill>
              </a:rPr>
              <a:t>de </a:t>
            </a:r>
            <a:r>
              <a:rPr lang="es-ES" dirty="0" smtClean="0">
                <a:solidFill>
                  <a:schemeClr val="tx1"/>
                </a:solidFill>
              </a:rPr>
              <a:t>instancia&gt;&gt;</a:t>
            </a:r>
          </a:p>
          <a:p>
            <a:pPr fontAlgn="t"/>
            <a:r>
              <a:rPr lang="es-ES" dirty="0" err="1">
                <a:solidFill>
                  <a:schemeClr val="tx1"/>
                </a:solidFill>
              </a:rPr>
              <a:t>peso,mAcum,metros,dias:entero</a:t>
            </a:r>
            <a:endParaRPr lang="es-ES" dirty="0">
              <a:solidFill>
                <a:schemeClr val="tx1"/>
              </a:solidFill>
            </a:endParaRPr>
          </a:p>
          <a:p>
            <a:pPr fontAlgn="t"/>
            <a:r>
              <a:rPr lang="es-ES" dirty="0">
                <a:solidFill>
                  <a:schemeClr val="tx1"/>
                </a:solidFill>
              </a:rPr>
              <a:t>&lt;&lt;Consultas&gt;&gt;</a:t>
            </a:r>
          </a:p>
          <a:p>
            <a:pPr fontAlgn="t"/>
            <a:r>
              <a:rPr lang="es-ES" dirty="0" err="1">
                <a:solidFill>
                  <a:schemeClr val="tx1"/>
                </a:solidFill>
              </a:rPr>
              <a:t>obtenerPeso</a:t>
            </a:r>
            <a:r>
              <a:rPr lang="es-ES" dirty="0">
                <a:solidFill>
                  <a:schemeClr val="tx1"/>
                </a:solidFill>
              </a:rPr>
              <a:t>():entero</a:t>
            </a:r>
          </a:p>
          <a:p>
            <a:pPr fontAlgn="t"/>
            <a:r>
              <a:rPr lang="es-ES" dirty="0" err="1">
                <a:solidFill>
                  <a:schemeClr val="tx1"/>
                </a:solidFill>
              </a:rPr>
              <a:t>obtenerMAcum</a:t>
            </a:r>
            <a:r>
              <a:rPr lang="es-ES" dirty="0">
                <a:solidFill>
                  <a:schemeClr val="tx1"/>
                </a:solidFill>
              </a:rPr>
              <a:t>():entero</a:t>
            </a:r>
          </a:p>
          <a:p>
            <a:pPr fontAlgn="t"/>
            <a:r>
              <a:rPr lang="es-ES" dirty="0" err="1">
                <a:solidFill>
                  <a:schemeClr val="tx1"/>
                </a:solidFill>
              </a:rPr>
              <a:t>obtenerMetros</a:t>
            </a:r>
            <a:r>
              <a:rPr lang="es-ES" dirty="0">
                <a:solidFill>
                  <a:schemeClr val="tx1"/>
                </a:solidFill>
              </a:rPr>
              <a:t>():entero</a:t>
            </a:r>
          </a:p>
          <a:p>
            <a:pPr fontAlgn="t"/>
            <a:r>
              <a:rPr lang="es-ES" dirty="0" err="1">
                <a:solidFill>
                  <a:schemeClr val="tx1"/>
                </a:solidFill>
              </a:rPr>
              <a:t>obtenerDias</a:t>
            </a:r>
            <a:r>
              <a:rPr lang="es-ES" dirty="0">
                <a:solidFill>
                  <a:schemeClr val="tx1"/>
                </a:solidFill>
              </a:rPr>
              <a:t>():entero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01133" y="1584801"/>
            <a:ext cx="3505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601133" y="2135129"/>
            <a:ext cx="3505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601133" y="3733800"/>
            <a:ext cx="7933267" cy="2819400"/>
          </a:xfrm>
          <a:prstGeom prst="rect">
            <a:avLst/>
          </a:prstGeom>
          <a:solidFill>
            <a:srgbClr val="FFFF99">
              <a:alpha val="9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//Consultas</a:t>
            </a:r>
          </a:p>
          <a:p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obtenerPeso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peso;}</a:t>
            </a:r>
          </a:p>
          <a:p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obtenerMAcum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mAcum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</a:p>
          <a:p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obtenerMetros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metros;}</a:t>
            </a:r>
          </a:p>
          <a:p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obtenerDias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dias;}</a:t>
            </a:r>
          </a:p>
        </p:txBody>
      </p:sp>
    </p:spTree>
    <p:extLst>
      <p:ext uri="{BB962C8B-B14F-4D97-AF65-F5344CB8AC3E}">
        <p14:creationId xmlns:p14="http://schemas.microsoft.com/office/powerpoint/2010/main" val="403781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CHIP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pPr marL="0" indent="0">
              <a:buNone/>
            </a:pPr>
            <a:endParaRPr lang="es-ES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fld id="{C11C43BD-71E5-46FE-A724-5D4443A5068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6" name="5 Rectángulo"/>
          <p:cNvSpPr/>
          <p:nvPr/>
        </p:nvSpPr>
        <p:spPr>
          <a:xfrm>
            <a:off x="601133" y="1305402"/>
            <a:ext cx="3505200" cy="22098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b="1" dirty="0" smtClean="0">
                <a:solidFill>
                  <a:schemeClr val="tx1"/>
                </a:solidFill>
              </a:rPr>
              <a:t>Chip</a:t>
            </a:r>
            <a:endParaRPr lang="en-US" b="1" dirty="0">
              <a:solidFill>
                <a:schemeClr val="tx1"/>
              </a:solidFill>
            </a:endParaRPr>
          </a:p>
          <a:p>
            <a:pPr fontAlgn="t"/>
            <a:r>
              <a:rPr lang="es-ES" dirty="0" smtClean="0">
                <a:solidFill>
                  <a:schemeClr val="tx1"/>
                </a:solidFill>
              </a:rPr>
              <a:t>&lt;&lt;Atributos </a:t>
            </a:r>
            <a:r>
              <a:rPr lang="es-ES" dirty="0">
                <a:solidFill>
                  <a:schemeClr val="tx1"/>
                </a:solidFill>
              </a:rPr>
              <a:t>de </a:t>
            </a:r>
            <a:r>
              <a:rPr lang="es-ES" dirty="0" smtClean="0">
                <a:solidFill>
                  <a:schemeClr val="tx1"/>
                </a:solidFill>
              </a:rPr>
              <a:t>instancia&gt;&gt;</a:t>
            </a:r>
          </a:p>
          <a:p>
            <a:pPr fontAlgn="t"/>
            <a:r>
              <a:rPr lang="es-ES" dirty="0" err="1">
                <a:solidFill>
                  <a:schemeClr val="tx1"/>
                </a:solidFill>
              </a:rPr>
              <a:t>peso,mAcum,metros,dias:entero</a:t>
            </a:r>
            <a:endParaRPr lang="es-ES" dirty="0">
              <a:solidFill>
                <a:schemeClr val="tx1"/>
              </a:solidFill>
            </a:endParaRPr>
          </a:p>
          <a:p>
            <a:pPr fontAlgn="t"/>
            <a:r>
              <a:rPr lang="es-ES" dirty="0">
                <a:solidFill>
                  <a:schemeClr val="tx1"/>
                </a:solidFill>
              </a:rPr>
              <a:t>&lt;&lt;Consultas&gt;&gt;</a:t>
            </a:r>
          </a:p>
          <a:p>
            <a:pPr fontAlgn="t"/>
            <a:r>
              <a:rPr lang="es-ES" dirty="0" smtClean="0">
                <a:solidFill>
                  <a:schemeClr val="tx1"/>
                </a:solidFill>
              </a:rPr>
              <a:t>…</a:t>
            </a:r>
            <a:endParaRPr lang="es-ES" dirty="0">
              <a:solidFill>
                <a:schemeClr val="tx1"/>
              </a:solidFill>
            </a:endParaRPr>
          </a:p>
          <a:p>
            <a:pPr fontAlgn="t"/>
            <a:r>
              <a:rPr lang="es-ES" dirty="0" err="1" smtClean="0">
                <a:solidFill>
                  <a:schemeClr val="tx1"/>
                </a:solidFill>
              </a:rPr>
              <a:t>obtenerPromedio</a:t>
            </a:r>
            <a:r>
              <a:rPr lang="es-ES" dirty="0" smtClean="0">
                <a:solidFill>
                  <a:schemeClr val="tx1"/>
                </a:solidFill>
              </a:rPr>
              <a:t>():real</a:t>
            </a:r>
          </a:p>
          <a:p>
            <a:pPr fontAlgn="t"/>
            <a:endParaRPr lang="es-ES" dirty="0">
              <a:solidFill>
                <a:schemeClr val="tx1"/>
              </a:solidFill>
            </a:endParaRPr>
          </a:p>
          <a:p>
            <a:pPr fontAlgn="t"/>
            <a:endParaRPr lang="es-ES" dirty="0">
              <a:solidFill>
                <a:schemeClr val="tx1"/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601133" y="1584801"/>
            <a:ext cx="3505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601133" y="2135129"/>
            <a:ext cx="3505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601133" y="3733800"/>
            <a:ext cx="7857067" cy="1752600"/>
          </a:xfrm>
          <a:prstGeom prst="rect">
            <a:avLst/>
          </a:prstGeom>
          <a:solidFill>
            <a:srgbClr val="FFFF99">
              <a:alpha val="9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obtenerPromedio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//Requiere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dias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&gt;0</a:t>
            </a:r>
            <a:endParaRPr lang="es-AR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pt-BR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mAcum</a:t>
            </a:r>
            <a:r>
              <a:rPr lang="pt-B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/dias</a:t>
            </a:r>
            <a:r>
              <a:rPr lang="pt-BR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pt-BR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10" name="12 Rectángulo"/>
          <p:cNvSpPr/>
          <p:nvPr/>
        </p:nvSpPr>
        <p:spPr>
          <a:xfrm>
            <a:off x="4218041" y="2394457"/>
            <a:ext cx="4248472" cy="7953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000" b="1" dirty="0" err="1" smtClean="0">
                <a:solidFill>
                  <a:schemeClr val="tx1"/>
                </a:solidFill>
              </a:rPr>
              <a:t>obtenerPromedio</a:t>
            </a:r>
            <a:r>
              <a:rPr lang="es-ES_tradnl" sz="2000" b="1" dirty="0" smtClean="0">
                <a:solidFill>
                  <a:schemeClr val="tx1"/>
                </a:solidFill>
              </a:rPr>
              <a:t>()</a:t>
            </a:r>
          </a:p>
          <a:p>
            <a:r>
              <a:rPr lang="es-ES_tradnl" sz="2000" dirty="0" smtClean="0">
                <a:solidFill>
                  <a:schemeClr val="tx1"/>
                </a:solidFill>
              </a:rPr>
              <a:t>Requiere </a:t>
            </a:r>
            <a:r>
              <a:rPr lang="es-ES_tradnl" sz="2000" dirty="0" err="1" smtClean="0">
                <a:solidFill>
                  <a:schemeClr val="tx1"/>
                </a:solidFill>
              </a:rPr>
              <a:t>dias</a:t>
            </a:r>
            <a:r>
              <a:rPr lang="es-ES_tradnl" sz="2000" dirty="0" smtClean="0">
                <a:solidFill>
                  <a:schemeClr val="tx1"/>
                </a:solidFill>
              </a:rPr>
              <a:t> &gt;0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422335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DE ESTUDIO: CHIP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pPr marL="0" indent="0">
              <a:buNone/>
            </a:pPr>
            <a:endParaRPr lang="es-ES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2133600" cy="365125"/>
          </a:xfrm>
        </p:spPr>
        <p:txBody>
          <a:bodyPr/>
          <a:lstStyle/>
          <a:p>
            <a:fld id="{C11C43BD-71E5-46FE-A724-5D4443A5068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6" name="5 Rectángulo"/>
          <p:cNvSpPr/>
          <p:nvPr/>
        </p:nvSpPr>
        <p:spPr>
          <a:xfrm>
            <a:off x="601133" y="1305402"/>
            <a:ext cx="3505200" cy="1430873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b="1" dirty="0" smtClean="0">
                <a:solidFill>
                  <a:schemeClr val="tx1"/>
                </a:solidFill>
              </a:rPr>
              <a:t>Chip</a:t>
            </a:r>
            <a:endParaRPr lang="en-US" b="1" dirty="0">
              <a:solidFill>
                <a:schemeClr val="tx1"/>
              </a:solidFill>
            </a:endParaRPr>
          </a:p>
          <a:p>
            <a:pPr fontAlgn="t"/>
            <a:r>
              <a:rPr lang="es-ES" dirty="0" smtClean="0">
                <a:solidFill>
                  <a:schemeClr val="tx1"/>
                </a:solidFill>
              </a:rPr>
              <a:t>&lt;&lt;Atributos </a:t>
            </a:r>
            <a:r>
              <a:rPr lang="es-ES" dirty="0">
                <a:solidFill>
                  <a:schemeClr val="tx1"/>
                </a:solidFill>
              </a:rPr>
              <a:t>de </a:t>
            </a:r>
            <a:r>
              <a:rPr lang="es-ES" dirty="0" smtClean="0">
                <a:solidFill>
                  <a:schemeClr val="tx1"/>
                </a:solidFill>
              </a:rPr>
              <a:t>instancia&gt;&gt;</a:t>
            </a:r>
          </a:p>
          <a:p>
            <a:pPr fontAlgn="t"/>
            <a:r>
              <a:rPr lang="es-ES" dirty="0" err="1">
                <a:solidFill>
                  <a:schemeClr val="tx1"/>
                </a:solidFill>
              </a:rPr>
              <a:t>peso,mAcum,metros,dias:entero</a:t>
            </a:r>
            <a:endParaRPr lang="es-ES" dirty="0">
              <a:solidFill>
                <a:schemeClr val="tx1"/>
              </a:solidFill>
            </a:endParaRPr>
          </a:p>
          <a:p>
            <a:pPr fontAlgn="t"/>
            <a:r>
              <a:rPr lang="es-ES" dirty="0">
                <a:solidFill>
                  <a:schemeClr val="tx1"/>
                </a:solidFill>
              </a:rPr>
              <a:t>&lt;&lt;Consultas&gt;&gt;</a:t>
            </a:r>
          </a:p>
          <a:p>
            <a:pPr fontAlgn="t"/>
            <a:r>
              <a:rPr lang="es-ES" dirty="0" err="1">
                <a:solidFill>
                  <a:schemeClr val="tx1"/>
                </a:solidFill>
              </a:rPr>
              <a:t>equals</a:t>
            </a:r>
            <a:r>
              <a:rPr lang="es-ES" dirty="0">
                <a:solidFill>
                  <a:schemeClr val="tx1"/>
                </a:solidFill>
              </a:rPr>
              <a:t>(</a:t>
            </a:r>
            <a:r>
              <a:rPr lang="es-ES" dirty="0" err="1">
                <a:solidFill>
                  <a:schemeClr val="tx1"/>
                </a:solidFill>
              </a:rPr>
              <a:t>p:Chip</a:t>
            </a:r>
            <a:r>
              <a:rPr lang="es-ES" dirty="0">
                <a:solidFill>
                  <a:schemeClr val="tx1"/>
                </a:solidFill>
              </a:rPr>
              <a:t>):</a:t>
            </a:r>
            <a:r>
              <a:rPr lang="es-ES" dirty="0" err="1">
                <a:solidFill>
                  <a:schemeClr val="tx1"/>
                </a:solidFill>
              </a:rPr>
              <a:t>boolean</a:t>
            </a:r>
            <a:endParaRPr lang="es-ES" dirty="0">
              <a:solidFill>
                <a:schemeClr val="tx1"/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601133" y="1601735"/>
            <a:ext cx="3505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601133" y="2152063"/>
            <a:ext cx="3505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601133" y="3505200"/>
            <a:ext cx="8085667" cy="3124200"/>
          </a:xfrm>
          <a:prstGeom prst="rect">
            <a:avLst/>
          </a:prstGeom>
          <a:solidFill>
            <a:srgbClr val="FFFF99">
              <a:alpha val="9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(Chip p){</a:t>
            </a:r>
          </a:p>
          <a:p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  <a:r>
              <a:rPr lang="es-AR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Retorna </a:t>
            </a:r>
            <a:r>
              <a:rPr lang="es-AR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 sí y solo sí el estado interno del chip que recibe el mensaje mantiene los mismos valores que el estado interno del chip ligado a p. Requiere p ligado. 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</a:p>
          <a:p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peso == </a:t>
            </a:r>
            <a:r>
              <a:rPr lang="es-ES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p.obtenerPeso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&amp;&amp; 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</a:p>
          <a:p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metros == </a:t>
            </a:r>
            <a:r>
              <a:rPr lang="es-ES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p.obtenerMetros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&amp;&amp;</a:t>
            </a:r>
          </a:p>
          <a:p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s-ES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mAcum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s-ES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p.obtenerMAcum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&amp;&amp; 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  <a:p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s-ES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dias</a:t>
            </a:r>
            <a:r>
              <a:rPr lang="es-ES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s-ES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p.obtenerDias</a:t>
            </a:r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s-ES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267200" y="1371600"/>
            <a:ext cx="4419600" cy="19812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dirty="0" err="1">
                <a:solidFill>
                  <a:schemeClr val="tx1"/>
                </a:solidFill>
              </a:rPr>
              <a:t>equals</a:t>
            </a:r>
            <a:r>
              <a:rPr lang="es-ES" sz="2000" b="1" dirty="0">
                <a:solidFill>
                  <a:schemeClr val="tx1"/>
                </a:solidFill>
              </a:rPr>
              <a:t>(</a:t>
            </a:r>
            <a:r>
              <a:rPr lang="es-ES" sz="2000" b="1" dirty="0" err="1">
                <a:solidFill>
                  <a:schemeClr val="tx1"/>
                </a:solidFill>
              </a:rPr>
              <a:t>p:Chip</a:t>
            </a:r>
            <a:r>
              <a:rPr lang="es-ES" sz="2000" b="1" dirty="0">
                <a:solidFill>
                  <a:schemeClr val="tx1"/>
                </a:solidFill>
              </a:rPr>
              <a:t>):</a:t>
            </a:r>
            <a:r>
              <a:rPr lang="es-ES" sz="2000" b="1" dirty="0" err="1">
                <a:solidFill>
                  <a:schemeClr val="tx1"/>
                </a:solidFill>
              </a:rPr>
              <a:t>boolean</a:t>
            </a:r>
            <a:endParaRPr lang="es-ES" sz="2000" b="1" dirty="0">
              <a:solidFill>
                <a:schemeClr val="tx1"/>
              </a:solidFill>
            </a:endParaRPr>
          </a:p>
          <a:p>
            <a:r>
              <a:rPr lang="es-AR" sz="2000" dirty="0">
                <a:solidFill>
                  <a:sysClr val="windowText" lastClr="000000"/>
                </a:solidFill>
              </a:rPr>
              <a:t>Retorna true sí y solo sí el estado interno del chip que recibe el mensaje mantiene los mismos valores que el estado interno del chip ligado a p. Requiere p ligado. 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223061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DE ESTUDIO: CHIP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pPr marL="0" indent="12700">
              <a:lnSpc>
                <a:spcPct val="110000"/>
              </a:lnSpc>
              <a:spcBef>
                <a:spcPts val="1200"/>
              </a:spcBef>
              <a:buNone/>
            </a:pPr>
            <a:r>
              <a:rPr lang="es-AR" dirty="0"/>
              <a:t>La clase </a:t>
            </a:r>
            <a:r>
              <a:rPr lang="es-AR" b="1" dirty="0">
                <a:latin typeface="Courier New" panose="02070309020205020404" pitchFamily="49" charset="0"/>
                <a:cs typeface="Courier New" panose="02070309020205020404" pitchFamily="49" charset="0"/>
              </a:rPr>
              <a:t>Chip</a:t>
            </a:r>
            <a:r>
              <a:rPr lang="es-AR" dirty="0"/>
              <a:t> define un </a:t>
            </a:r>
            <a:r>
              <a:rPr lang="es-AR" b="1" dirty="0"/>
              <a:t>tipo de dato</a:t>
            </a:r>
            <a:r>
              <a:rPr lang="es-AR" dirty="0"/>
              <a:t>.</a:t>
            </a:r>
          </a:p>
          <a:p>
            <a:pPr marL="0" indent="12700">
              <a:lnSpc>
                <a:spcPct val="110000"/>
              </a:lnSpc>
              <a:spcBef>
                <a:spcPts val="1200"/>
              </a:spcBef>
              <a:buNone/>
            </a:pPr>
            <a:r>
              <a:rPr lang="es-ES_tradnl" dirty="0"/>
              <a:t>El </a:t>
            </a:r>
            <a:r>
              <a:rPr lang="es-ES_tradnl" b="1" dirty="0"/>
              <a:t>conjunto de valores </a:t>
            </a:r>
            <a:r>
              <a:rPr lang="es-ES_tradnl" dirty="0"/>
              <a:t>del tipo son todas las combinaciones de 4 valores </a:t>
            </a:r>
            <a:r>
              <a:rPr lang="es-ES_tradnl" dirty="0" smtClean="0"/>
              <a:t>enteros. El contrato asegura que los atributos solo tomarán valores no negativos, excepto el peso que será siempre positivo. </a:t>
            </a:r>
            <a:endParaRPr lang="es-ES_tradnl" dirty="0"/>
          </a:p>
          <a:p>
            <a:pPr marL="0" indent="12700">
              <a:lnSpc>
                <a:spcPct val="110000"/>
              </a:lnSpc>
              <a:spcBef>
                <a:spcPts val="1200"/>
              </a:spcBef>
              <a:buNone/>
            </a:pPr>
            <a:r>
              <a:rPr lang="es-ES_tradnl" dirty="0"/>
              <a:t>El </a:t>
            </a:r>
            <a:r>
              <a:rPr lang="es-ES_tradnl" b="1" dirty="0"/>
              <a:t>conjunto de operaciones </a:t>
            </a:r>
            <a:r>
              <a:rPr lang="es-ES_tradnl" dirty="0"/>
              <a:t>del tipo corresponden a los servicios provistos por la clase</a:t>
            </a:r>
            <a:r>
              <a:rPr lang="es-ES_tradnl" dirty="0" smtClean="0"/>
              <a:t>.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46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IMPLEMENTACIÓN </a:t>
            </a:r>
            <a:br>
              <a:rPr lang="es-ES_tradnl" dirty="0" smtClean="0"/>
            </a:br>
            <a:r>
              <a:rPr lang="es-ES_tradnl" dirty="0" smtClean="0"/>
              <a:t>DE UNA CLASE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2286000" y="2438400"/>
            <a:ext cx="4360334" cy="23622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200" b="1" dirty="0" err="1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s-ES" sz="2200" b="1" dirty="0" err="1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lass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 &lt;Nombre&gt; {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//atributos </a:t>
            </a:r>
            <a:r>
              <a:rPr lang="es-ES" sz="22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de 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clase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s-ES" sz="22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tributos </a:t>
            </a:r>
            <a:r>
              <a:rPr lang="es-ES" sz="22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de 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instancia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//Constructores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//Comandos</a:t>
            </a: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//Consultas</a:t>
            </a: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33400" y="13716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altLang="es-AR" sz="2400" dirty="0" smtClean="0"/>
              <a:t>Durante la etapa de </a:t>
            </a:r>
            <a:r>
              <a:rPr lang="es-ES" altLang="es-AR" sz="2400" b="1" dirty="0" smtClean="0"/>
              <a:t>implementación</a:t>
            </a:r>
            <a:r>
              <a:rPr lang="es-ES" altLang="es-AR" sz="2400" dirty="0" smtClean="0"/>
              <a:t> se escribe el código de cada </a:t>
            </a:r>
            <a:r>
              <a:rPr lang="es-ES" altLang="es-AR" sz="2400" b="1" dirty="0" smtClean="0"/>
              <a:t>clase</a:t>
            </a:r>
            <a:r>
              <a:rPr lang="es-ES" altLang="es-AR" sz="2400" dirty="0" smtClean="0"/>
              <a:t> usando un </a:t>
            </a:r>
            <a:r>
              <a:rPr lang="es-ES" altLang="es-AR" sz="2400" b="1" dirty="0" smtClean="0"/>
              <a:t>lenguaje de programación</a:t>
            </a:r>
            <a:r>
              <a:rPr lang="es-ES" altLang="es-AR" sz="2400" dirty="0" smtClean="0"/>
              <a:t>.</a:t>
            </a:r>
            <a:endParaRPr lang="es-ES" altLang="es-AR" sz="2400" dirty="0"/>
          </a:p>
        </p:txBody>
      </p:sp>
      <p:sp>
        <p:nvSpPr>
          <p:cNvPr id="9" name="8 Rectángulo"/>
          <p:cNvSpPr/>
          <p:nvPr/>
        </p:nvSpPr>
        <p:spPr>
          <a:xfrm>
            <a:off x="533400" y="4953000"/>
            <a:ext cx="7391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>
                <a:solidFill>
                  <a:sysClr val="windowText" lastClr="000000"/>
                </a:solidFill>
              </a:rPr>
              <a:t>Adoptamos algunas convenciones para organizar los </a:t>
            </a:r>
            <a:r>
              <a:rPr lang="es-ES" sz="2400" b="1" dirty="0" smtClean="0">
                <a:solidFill>
                  <a:sysClr val="windowText" lastClr="000000"/>
                </a:solidFill>
              </a:rPr>
              <a:t>miembros</a:t>
            </a:r>
            <a:r>
              <a:rPr lang="es-ES" sz="2400" dirty="0" smtClean="0">
                <a:solidFill>
                  <a:sysClr val="windowText" lastClr="000000"/>
                </a:solidFill>
              </a:rPr>
              <a:t> de una clase, entre ellos retener la estructura del diagrama para favorecer la legibilidad. </a:t>
            </a:r>
            <a:endParaRPr lang="es-AR" sz="2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82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DE ESTUDIO: CHIP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pPr marL="0" indent="12700">
              <a:lnSpc>
                <a:spcPct val="110000"/>
              </a:lnSpc>
              <a:spcBef>
                <a:spcPts val="1200"/>
              </a:spcBef>
              <a:buNone/>
            </a:pPr>
            <a:r>
              <a:rPr lang="es-ES_tradnl" dirty="0" smtClean="0"/>
              <a:t>La </a:t>
            </a:r>
            <a:r>
              <a:rPr lang="es-ES_tradnl" dirty="0"/>
              <a:t>clase </a:t>
            </a:r>
            <a:r>
              <a:rPr lang="es-ES_tradnl" b="1" dirty="0">
                <a:latin typeface="Courier New" panose="02070309020205020404" pitchFamily="49" charset="0"/>
                <a:cs typeface="Courier New" panose="02070309020205020404" pitchFamily="49" charset="0"/>
              </a:rPr>
              <a:t>Chip</a:t>
            </a:r>
            <a:r>
              <a:rPr lang="es-ES_tradnl" dirty="0"/>
              <a:t> puede</a:t>
            </a:r>
            <a:r>
              <a:rPr lang="es-ES_tradnl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dirty="0"/>
              <a:t>ser construida y verificada sin necesidad de conocer para qué va a ser usada.</a:t>
            </a:r>
            <a:r>
              <a:rPr lang="es-ES" altLang="es-AR" dirty="0">
                <a:latin typeface="Calibri" pitchFamily="34" charset="0"/>
              </a:rPr>
              <a:t> </a:t>
            </a:r>
          </a:p>
          <a:p>
            <a:pPr marL="0" indent="12700">
              <a:lnSpc>
                <a:spcPct val="110000"/>
              </a:lnSpc>
              <a:spcBef>
                <a:spcPts val="1200"/>
              </a:spcBef>
              <a:buNone/>
            </a:pPr>
            <a:r>
              <a:rPr lang="es-ES" altLang="es-AR" dirty="0">
                <a:latin typeface="Arial" pitchFamily="34" charset="0"/>
                <a:cs typeface="Arial" pitchFamily="34" charset="0"/>
              </a:rPr>
              <a:t>Las clases que usan a </a:t>
            </a:r>
            <a:r>
              <a:rPr lang="es-ES" altLang="es-AR" b="1" dirty="0">
                <a:latin typeface="Courier New" panose="02070309020205020404" pitchFamily="49" charset="0"/>
                <a:cs typeface="Courier New" panose="02070309020205020404" pitchFamily="49" charset="0"/>
              </a:rPr>
              <a:t>Chip</a:t>
            </a:r>
            <a:r>
              <a:rPr lang="es-ES" altLang="es-AR" dirty="0">
                <a:latin typeface="Calibri" pitchFamily="34" charset="0"/>
              </a:rPr>
              <a:t> </a:t>
            </a:r>
            <a:r>
              <a:rPr lang="es-ES" altLang="es-AR" dirty="0">
                <a:latin typeface="Arial" pitchFamily="34" charset="0"/>
                <a:cs typeface="Arial" pitchFamily="34" charset="0"/>
              </a:rPr>
              <a:t>como un tipo de dato pueden declarar variables, crear objetos, enviarles mensajes, sin conocer cómo es la representación de los valores ni la implementación de las operaciones.</a:t>
            </a:r>
          </a:p>
          <a:p>
            <a:pPr marL="0" indent="12700">
              <a:lnSpc>
                <a:spcPct val="110000"/>
              </a:lnSpc>
              <a:spcBef>
                <a:spcPts val="1200"/>
              </a:spcBef>
              <a:buNone/>
            </a:pPr>
            <a:r>
              <a:rPr lang="es-AR" dirty="0"/>
              <a:t>Solo el atributo </a:t>
            </a:r>
            <a:r>
              <a:rPr lang="es-AR" b="1" dirty="0">
                <a:latin typeface="Courier New" panose="02070309020205020404" pitchFamily="49" charset="0"/>
                <a:cs typeface="Courier New" panose="02070309020205020404" pitchFamily="49" charset="0"/>
              </a:rPr>
              <a:t>peso</a:t>
            </a:r>
            <a:r>
              <a:rPr lang="es-AR" dirty="0"/>
              <a:t> puede modificarse a través del método establecer.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1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DE ESTUDIO: CHIP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91000"/>
          </a:xfrm>
          <a:solidFill>
            <a:schemeClr val="bg1">
              <a:lumMod val="75000"/>
              <a:alpha val="95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Chip p1,p2,p3,p4,p5;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= new Chip (250);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 = new Chip (250);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p3 = p1;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p4 = new Chip(350);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p5 = new Chip (320);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p5.copy(p1);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b1 = p1 == p2;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b2 = p1 == p3;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b3 = p1 == p4;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b4 = p1 == p5</a:t>
            </a:r>
            <a:r>
              <a:rPr lang="es-ES_tradnl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s-ES_tradnl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5 CuadroTexto"/>
          <p:cNvSpPr txBox="1"/>
          <p:nvPr/>
        </p:nvSpPr>
        <p:spPr>
          <a:xfrm>
            <a:off x="457200" y="56388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2700">
              <a:spcBef>
                <a:spcPts val="600"/>
              </a:spcBef>
            </a:pPr>
            <a:r>
              <a:rPr lang="es-ES_tradnl" sz="2400" dirty="0" smtClean="0"/>
              <a:t>El operador relacional == compara los valores de las variables. En el caso de variables de tipo clase, se comparan </a:t>
            </a:r>
            <a:r>
              <a:rPr lang="es-ES_tradnl" sz="2400" b="1" dirty="0" smtClean="0"/>
              <a:t>referencias</a:t>
            </a:r>
            <a:r>
              <a:rPr lang="es-ES_tradnl" sz="2400" dirty="0" smtClean="0"/>
              <a:t>.  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43377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DE ESTUDIO: CHIP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91000"/>
          </a:xfrm>
          <a:solidFill>
            <a:schemeClr val="bg1">
              <a:lumMod val="75000"/>
              <a:alpha val="95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Chip p1,p2,p3,p4,p5;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= new Chip (250);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 = new Chip (250);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p3 = p1;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p4 = new Chip(350);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p5 = new Chip (320);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p5.copy(p1);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b1 = p1.equals(p2);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b2 = p1.equals(p3);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b3 = p1.equals(p4);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b4 = p1.equals(p5);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5 CuadroTexto"/>
          <p:cNvSpPr txBox="1"/>
          <p:nvPr/>
        </p:nvSpPr>
        <p:spPr>
          <a:xfrm>
            <a:off x="457200" y="56388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s-ES_tradnl" sz="2400" dirty="0"/>
              <a:t>La consulta </a:t>
            </a:r>
            <a:r>
              <a:rPr lang="es-ES_tradnl" sz="2400" b="1" dirty="0" err="1"/>
              <a:t>equals</a:t>
            </a:r>
            <a:r>
              <a:rPr lang="es-ES_tradnl" sz="2400" dirty="0"/>
              <a:t> </a:t>
            </a:r>
            <a:r>
              <a:rPr lang="es-ES_tradnl" sz="2400" dirty="0" err="1"/>
              <a:t>retona</a:t>
            </a:r>
            <a:r>
              <a:rPr lang="es-ES_tradnl" sz="2400" dirty="0"/>
              <a:t> true sí y solo sí el objeto que recibe el mensaje tiene el mismo estado interno que el objeto ligado al parámetro.  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15257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DE ESTUDIO: CHIP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  <a:solidFill>
            <a:schemeClr val="bg1">
              <a:lumMod val="75000"/>
              <a:alpha val="95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Chip p1,p2,p3;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= new Chip (250);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 = new Chip (250);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p3 = p1;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p1.aumentarUnMetro();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b1 = p1.equals(p2);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p2.aumentarUnMetro();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b2 = p1.equals(p2);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p3.aumentarUnMetro();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s-ES_tradnl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b3 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p1.equals(p2</a:t>
            </a:r>
            <a:r>
              <a:rPr lang="es-ES_tradnl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b4 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s-ES_tradnl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p1.equals(p3);</a:t>
            </a:r>
            <a:endParaRPr lang="es-ES_tradnl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ES_tradnl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00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DE ESTUDIO: CHIP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91000"/>
          </a:xfrm>
          <a:solidFill>
            <a:schemeClr val="bg1">
              <a:lumMod val="75000"/>
              <a:alpha val="95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Chip p1,p2,p3;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= new Chip (250);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 = new Chip (250);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= p3;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b1 = p1 == p2;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b2 = p1 == p3;</a:t>
            </a: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39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DE ESTUDIO: CHIP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91000"/>
          </a:xfrm>
          <a:solidFill>
            <a:schemeClr val="bg1">
              <a:lumMod val="75000"/>
              <a:alpha val="95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Chip p1,p2,p3,p4;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= new Chip (250);</a:t>
            </a: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 = p1.equals(p2);</a:t>
            </a:r>
          </a:p>
          <a:p>
            <a:pPr marL="0" indent="0">
              <a:spcBef>
                <a:spcPts val="0"/>
              </a:spcBef>
              <a:buNone/>
            </a:pPr>
            <a:endParaRPr lang="en-US" b="1" dirty="0" smtClean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p3.aumentarUnMetro();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p4.copy(p1);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p1.copy(p4);</a:t>
            </a: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3 Explosión 2"/>
          <p:cNvSpPr/>
          <p:nvPr/>
        </p:nvSpPr>
        <p:spPr>
          <a:xfrm>
            <a:off x="4408256" y="3175556"/>
            <a:ext cx="5105400" cy="2863294"/>
          </a:xfrm>
          <a:prstGeom prst="irregularSeal2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smtClean="0">
                <a:solidFill>
                  <a:schemeClr val="tx1"/>
                </a:solidFill>
              </a:rPr>
              <a:t>Errores </a:t>
            </a:r>
            <a:r>
              <a:rPr lang="es-ES_tradnl" sz="2400" b="1" dirty="0" smtClean="0">
                <a:solidFill>
                  <a:schemeClr val="tx1"/>
                </a:solidFill>
              </a:rPr>
              <a:t>de compilación</a:t>
            </a:r>
            <a:endParaRPr lang="es-ES_tradnl" sz="2400" b="1" dirty="0">
              <a:solidFill>
                <a:schemeClr val="tx1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933700"/>
            <a:ext cx="49815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612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DE ESTUDIO: CHIP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91000"/>
          </a:xfrm>
          <a:solidFill>
            <a:schemeClr val="bg1">
              <a:lumMod val="75000"/>
              <a:alpha val="95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Chip p1,p2,p3,p4;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p1 = new Chip (250);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= null;</a:t>
            </a:r>
            <a:endParaRPr lang="en-U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 = p1.equals(p2);</a:t>
            </a: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3 Explosión 2"/>
          <p:cNvSpPr/>
          <p:nvPr/>
        </p:nvSpPr>
        <p:spPr>
          <a:xfrm>
            <a:off x="4408256" y="3175556"/>
            <a:ext cx="5105400" cy="2863294"/>
          </a:xfrm>
          <a:prstGeom prst="irregularSeal2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>
                <a:solidFill>
                  <a:schemeClr val="tx1"/>
                </a:solidFill>
              </a:rPr>
              <a:t>Errores </a:t>
            </a:r>
            <a:r>
              <a:rPr lang="es-ES_tradnl" sz="2400" b="1" smtClean="0">
                <a:solidFill>
                  <a:schemeClr val="tx1"/>
                </a:solidFill>
              </a:rPr>
              <a:t>de ejecución</a:t>
            </a:r>
            <a:endParaRPr lang="es-ES_tradnl" sz="2400" b="1" dirty="0">
              <a:solidFill>
                <a:schemeClr val="tx1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7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DE ESTUDIO: VIDEOJUEGO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i="1" dirty="0">
                <a:latin typeface="Calibri" pitchFamily="34" charset="0"/>
                <a:cs typeface="Calibri" pitchFamily="34" charset="0"/>
              </a:rPr>
              <a:t>En un videojuego algunos de los personajes son </a:t>
            </a:r>
            <a:r>
              <a:rPr lang="es-ES" i="1" dirty="0" err="1">
                <a:latin typeface="Calibri" pitchFamily="34" charset="0"/>
                <a:cs typeface="Calibri" pitchFamily="34" charset="0"/>
              </a:rPr>
              <a:t>aliens</a:t>
            </a:r>
            <a:r>
              <a:rPr lang="es-ES" i="1" dirty="0">
                <a:latin typeface="Calibri" pitchFamily="34" charset="0"/>
                <a:cs typeface="Calibri" pitchFamily="34" charset="0"/>
              </a:rPr>
              <a:t>. </a:t>
            </a:r>
            <a:endParaRPr lang="es-ES" i="1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s-ES" i="1" dirty="0" smtClean="0">
                <a:latin typeface="Calibri" pitchFamily="34" charset="0"/>
                <a:cs typeface="Calibri" pitchFamily="34" charset="0"/>
              </a:rPr>
              <a:t>Los </a:t>
            </a:r>
            <a:r>
              <a:rPr lang="es-ES" i="1" dirty="0" err="1">
                <a:latin typeface="Calibri" pitchFamily="34" charset="0"/>
                <a:cs typeface="Calibri" pitchFamily="34" charset="0"/>
              </a:rPr>
              <a:t>aliens</a:t>
            </a:r>
            <a:r>
              <a:rPr lang="es-ES" i="1" dirty="0">
                <a:latin typeface="Calibri" pitchFamily="34" charset="0"/>
                <a:cs typeface="Calibri" pitchFamily="34" charset="0"/>
              </a:rPr>
              <a:t> tienen cierta cantidad de antenas y de manos, que determinan su capacidad </a:t>
            </a:r>
            <a:r>
              <a:rPr lang="es-ES" i="1" dirty="0" err="1">
                <a:latin typeface="Calibri" pitchFamily="34" charset="0"/>
                <a:cs typeface="Calibri" pitchFamily="34" charset="0"/>
              </a:rPr>
              <a:t>sensora</a:t>
            </a:r>
            <a:r>
              <a:rPr lang="es-ES" i="1" dirty="0">
                <a:latin typeface="Calibri" pitchFamily="34" charset="0"/>
                <a:cs typeface="Calibri" pitchFamily="34" charset="0"/>
              </a:rPr>
              <a:t> y su capacidad de lucha respectivamente. </a:t>
            </a:r>
          </a:p>
          <a:p>
            <a:pPr marL="0" indent="0">
              <a:buNone/>
            </a:pPr>
            <a:r>
              <a:rPr lang="es-ES" i="1" dirty="0">
                <a:latin typeface="Calibri" pitchFamily="34" charset="0"/>
                <a:cs typeface="Calibri" pitchFamily="34" charset="0"/>
              </a:rPr>
              <a:t>Cada </a:t>
            </a:r>
            <a:r>
              <a:rPr lang="es-ES" i="1" dirty="0" err="1">
                <a:latin typeface="Calibri" pitchFamily="34" charset="0"/>
                <a:cs typeface="Calibri" pitchFamily="34" charset="0"/>
              </a:rPr>
              <a:t>alien</a:t>
            </a:r>
            <a:r>
              <a:rPr lang="es-ES" i="1" dirty="0">
                <a:latin typeface="Calibri" pitchFamily="34" charset="0"/>
                <a:cs typeface="Calibri" pitchFamily="34" charset="0"/>
              </a:rPr>
              <a:t> tiene una nave, cada nave tiene una </a:t>
            </a:r>
            <a:r>
              <a:rPr lang="es-ES" b="1" i="1" dirty="0">
                <a:latin typeface="Calibri" pitchFamily="34" charset="0"/>
                <a:cs typeface="Calibri" pitchFamily="34" charset="0"/>
              </a:rPr>
              <a:t>velocidad</a:t>
            </a:r>
            <a:r>
              <a:rPr lang="es-ES" i="1" dirty="0">
                <a:latin typeface="Calibri" pitchFamily="34" charset="0"/>
                <a:cs typeface="Calibri" pitchFamily="34" charset="0"/>
              </a:rPr>
              <a:t> y una </a:t>
            </a:r>
            <a:r>
              <a:rPr lang="es-ES" b="1" i="1" dirty="0">
                <a:latin typeface="Calibri" pitchFamily="34" charset="0"/>
                <a:cs typeface="Calibri" pitchFamily="34" charset="0"/>
              </a:rPr>
              <a:t>cantidad de combustible </a:t>
            </a:r>
            <a:r>
              <a:rPr lang="es-ES" i="1" dirty="0">
                <a:latin typeface="Calibri" pitchFamily="34" charset="0"/>
                <a:cs typeface="Calibri" pitchFamily="34" charset="0"/>
              </a:rPr>
              <a:t>en el tanque</a:t>
            </a:r>
            <a:r>
              <a:rPr lang="es-ES" i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>
              <a:buNone/>
            </a:pPr>
            <a:r>
              <a:rPr lang="es-ES" i="1" dirty="0" smtClean="0">
                <a:latin typeface="Calibri" pitchFamily="34" charset="0"/>
                <a:cs typeface="Calibri" pitchFamily="34" charset="0"/>
              </a:rPr>
              <a:t>Ambos </a:t>
            </a:r>
            <a:r>
              <a:rPr lang="es-ES" i="1" dirty="0">
                <a:latin typeface="Calibri" pitchFamily="34" charset="0"/>
                <a:cs typeface="Calibri" pitchFamily="34" charset="0"/>
              </a:rPr>
              <a:t>atributos pueden aumentar o disminuir de acuerdo a un parámetro que puede ser positivo o negativo. </a:t>
            </a:r>
          </a:p>
          <a:p>
            <a:pPr marL="0" indent="0">
              <a:buNone/>
            </a:pPr>
            <a:r>
              <a:rPr lang="es-ES" i="1" dirty="0">
                <a:latin typeface="Calibri" pitchFamily="34" charset="0"/>
                <a:cs typeface="Calibri" pitchFamily="34" charset="0"/>
              </a:rPr>
              <a:t>Una nave se puede clonar de modo que se genera una equivalente.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CASO DE ESTUDIO: VIDEOJUEGO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78400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 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609600" y="1295400"/>
            <a:ext cx="3962400" cy="5029200"/>
          </a:xfrm>
          <a:prstGeom prst="rect">
            <a:avLst/>
          </a:prstGeom>
          <a:solidFill>
            <a:schemeClr val="tx2">
              <a:alpha val="3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>
              <a:spcAft>
                <a:spcPts val="600"/>
              </a:spcAft>
            </a:pPr>
            <a:r>
              <a:rPr lang="es-ES" sz="2000" b="1" dirty="0" err="1" smtClean="0">
                <a:solidFill>
                  <a:schemeClr val="tx1"/>
                </a:solidFill>
              </a:rPr>
              <a:t>NaveEspacial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fontAlgn="t">
              <a:spcBef>
                <a:spcPts val="600"/>
              </a:spcBef>
            </a:pPr>
            <a:r>
              <a:rPr lang="es-ES" sz="2000" dirty="0">
                <a:solidFill>
                  <a:schemeClr val="tx1"/>
                </a:solidFill>
              </a:rPr>
              <a:t>&lt;&lt;Atributos de instancia&gt;&gt;</a:t>
            </a:r>
          </a:p>
          <a:p>
            <a:pPr fontAlgn="t"/>
            <a:r>
              <a:rPr lang="es-ES" sz="2000" dirty="0">
                <a:solidFill>
                  <a:schemeClr val="tx1"/>
                </a:solidFill>
              </a:rPr>
              <a:t>velocidad</a:t>
            </a:r>
            <a:r>
              <a:rPr lang="es-ES" sz="2000" dirty="0" smtClean="0">
                <a:solidFill>
                  <a:schemeClr val="tx1"/>
                </a:solidFill>
              </a:rPr>
              <a:t>: entero</a:t>
            </a:r>
            <a:endParaRPr lang="es-ES" sz="2000" dirty="0">
              <a:solidFill>
                <a:schemeClr val="tx1"/>
              </a:solidFill>
            </a:endParaRPr>
          </a:p>
          <a:p>
            <a:pPr fontAlgn="t"/>
            <a:r>
              <a:rPr lang="es-ES" sz="2000" dirty="0">
                <a:solidFill>
                  <a:schemeClr val="tx1"/>
                </a:solidFill>
              </a:rPr>
              <a:t>combustible</a:t>
            </a:r>
            <a:r>
              <a:rPr lang="es-ES" sz="2000" dirty="0" smtClean="0">
                <a:solidFill>
                  <a:schemeClr val="tx1"/>
                </a:solidFill>
              </a:rPr>
              <a:t>: entero</a:t>
            </a:r>
          </a:p>
          <a:p>
            <a:pPr fontAlgn="t">
              <a:spcBef>
                <a:spcPts val="600"/>
              </a:spcBef>
            </a:pPr>
            <a:r>
              <a:rPr lang="es-ES" sz="2000" dirty="0">
                <a:solidFill>
                  <a:schemeClr val="tx1"/>
                </a:solidFill>
              </a:rPr>
              <a:t>&lt;&lt;Constructores&gt;&gt;</a:t>
            </a:r>
          </a:p>
          <a:p>
            <a:pPr fontAlgn="t"/>
            <a:r>
              <a:rPr lang="es-ES" sz="2000" dirty="0" err="1">
                <a:solidFill>
                  <a:schemeClr val="tx1"/>
                </a:solidFill>
              </a:rPr>
              <a:t>NaveEspacial</a:t>
            </a:r>
            <a:r>
              <a:rPr lang="es-ES" sz="2000" dirty="0">
                <a:solidFill>
                  <a:schemeClr val="tx1"/>
                </a:solidFill>
              </a:rPr>
              <a:t>(v</a:t>
            </a:r>
            <a:r>
              <a:rPr lang="es-ES" sz="2000" dirty="0" smtClean="0">
                <a:solidFill>
                  <a:schemeClr val="tx1"/>
                </a:solidFill>
              </a:rPr>
              <a:t>, c: entero</a:t>
            </a:r>
            <a:r>
              <a:rPr lang="es-ES" sz="2000" dirty="0">
                <a:solidFill>
                  <a:schemeClr val="tx1"/>
                </a:solidFill>
              </a:rPr>
              <a:t>)</a:t>
            </a:r>
          </a:p>
          <a:p>
            <a:pPr fontAlgn="t">
              <a:spcBef>
                <a:spcPts val="600"/>
              </a:spcBef>
            </a:pPr>
            <a:r>
              <a:rPr lang="es-ES" sz="2000" dirty="0">
                <a:solidFill>
                  <a:schemeClr val="tx1"/>
                </a:solidFill>
              </a:rPr>
              <a:t>&lt;&lt;Comandos&gt;&gt;</a:t>
            </a:r>
          </a:p>
          <a:p>
            <a:pPr fontAlgn="t"/>
            <a:r>
              <a:rPr lang="es-ES" sz="2000" dirty="0" err="1">
                <a:solidFill>
                  <a:schemeClr val="tx1"/>
                </a:solidFill>
              </a:rPr>
              <a:t>cambiarVelocidad</a:t>
            </a:r>
            <a:r>
              <a:rPr lang="es-ES" sz="2000" dirty="0">
                <a:solidFill>
                  <a:schemeClr val="tx1"/>
                </a:solidFill>
              </a:rPr>
              <a:t>(v</a:t>
            </a:r>
            <a:r>
              <a:rPr lang="es-ES" sz="2000" dirty="0" smtClean="0">
                <a:solidFill>
                  <a:schemeClr val="tx1"/>
                </a:solidFill>
              </a:rPr>
              <a:t>: entero</a:t>
            </a:r>
            <a:r>
              <a:rPr lang="es-ES" sz="2000" dirty="0">
                <a:solidFill>
                  <a:schemeClr val="tx1"/>
                </a:solidFill>
              </a:rPr>
              <a:t>)</a:t>
            </a:r>
          </a:p>
          <a:p>
            <a:pPr fontAlgn="t"/>
            <a:r>
              <a:rPr lang="es-ES" sz="2000" dirty="0" err="1">
                <a:solidFill>
                  <a:schemeClr val="tx1"/>
                </a:solidFill>
              </a:rPr>
              <a:t>cambiarCombustible</a:t>
            </a:r>
            <a:r>
              <a:rPr lang="es-ES" sz="2000" dirty="0">
                <a:solidFill>
                  <a:schemeClr val="tx1"/>
                </a:solidFill>
              </a:rPr>
              <a:t>(c</a:t>
            </a:r>
            <a:r>
              <a:rPr lang="es-ES" sz="2000" dirty="0" smtClean="0">
                <a:solidFill>
                  <a:schemeClr val="tx1"/>
                </a:solidFill>
              </a:rPr>
              <a:t>: entero</a:t>
            </a:r>
            <a:r>
              <a:rPr lang="es-ES" sz="2000" dirty="0">
                <a:solidFill>
                  <a:schemeClr val="tx1"/>
                </a:solidFill>
              </a:rPr>
              <a:t>)</a:t>
            </a:r>
          </a:p>
          <a:p>
            <a:pPr fontAlgn="t"/>
            <a:r>
              <a:rPr lang="es-ES" sz="2000" dirty="0" err="1">
                <a:solidFill>
                  <a:schemeClr val="tx1"/>
                </a:solidFill>
              </a:rPr>
              <a:t>copy</a:t>
            </a:r>
            <a:r>
              <a:rPr lang="es-ES" sz="2000" dirty="0">
                <a:solidFill>
                  <a:schemeClr val="tx1"/>
                </a:solidFill>
              </a:rPr>
              <a:t>(n</a:t>
            </a:r>
            <a:r>
              <a:rPr lang="es-ES" sz="2000" dirty="0" smtClean="0">
                <a:solidFill>
                  <a:schemeClr val="tx1"/>
                </a:solidFill>
              </a:rPr>
              <a:t>: </a:t>
            </a:r>
            <a:r>
              <a:rPr lang="es-ES" sz="2000" dirty="0" err="1" smtClean="0">
                <a:solidFill>
                  <a:schemeClr val="tx1"/>
                </a:solidFill>
              </a:rPr>
              <a:t>NaveEspacial</a:t>
            </a:r>
            <a:r>
              <a:rPr lang="es-ES" sz="2000" dirty="0">
                <a:solidFill>
                  <a:schemeClr val="tx1"/>
                </a:solidFill>
              </a:rPr>
              <a:t>)</a:t>
            </a:r>
          </a:p>
          <a:p>
            <a:pPr fontAlgn="t">
              <a:spcBef>
                <a:spcPts val="600"/>
              </a:spcBef>
            </a:pPr>
            <a:r>
              <a:rPr lang="es-ES" sz="2000" dirty="0">
                <a:solidFill>
                  <a:schemeClr val="tx1"/>
                </a:solidFill>
              </a:rPr>
              <a:t>&lt;&lt;Consultas&gt;&gt;</a:t>
            </a:r>
          </a:p>
          <a:p>
            <a:pPr fontAlgn="t"/>
            <a:r>
              <a:rPr lang="es-ES" sz="2000" dirty="0" err="1">
                <a:solidFill>
                  <a:schemeClr val="tx1"/>
                </a:solidFill>
              </a:rPr>
              <a:t>obtenerVelocidad</a:t>
            </a:r>
            <a:r>
              <a:rPr lang="es-ES" sz="2000" dirty="0" smtClean="0">
                <a:solidFill>
                  <a:schemeClr val="tx1"/>
                </a:solidFill>
              </a:rPr>
              <a:t>(): entero</a:t>
            </a:r>
            <a:endParaRPr lang="es-ES" sz="2000" dirty="0">
              <a:solidFill>
                <a:schemeClr val="tx1"/>
              </a:solidFill>
            </a:endParaRPr>
          </a:p>
          <a:p>
            <a:pPr fontAlgn="t"/>
            <a:r>
              <a:rPr lang="es-ES" sz="2000" dirty="0" err="1">
                <a:solidFill>
                  <a:schemeClr val="tx1"/>
                </a:solidFill>
              </a:rPr>
              <a:t>obtenerCombustible</a:t>
            </a:r>
            <a:r>
              <a:rPr lang="es-ES" sz="2000" dirty="0" smtClean="0">
                <a:solidFill>
                  <a:schemeClr val="tx1"/>
                </a:solidFill>
              </a:rPr>
              <a:t>(): entero</a:t>
            </a:r>
            <a:endParaRPr lang="es-ES" sz="2000" dirty="0">
              <a:solidFill>
                <a:schemeClr val="tx1"/>
              </a:solidFill>
            </a:endParaRPr>
          </a:p>
          <a:p>
            <a:pPr fontAlgn="t"/>
            <a:r>
              <a:rPr lang="es-ES" sz="2000" dirty="0" err="1">
                <a:solidFill>
                  <a:schemeClr val="tx1"/>
                </a:solidFill>
              </a:rPr>
              <a:t>equals</a:t>
            </a:r>
            <a:r>
              <a:rPr lang="es-ES" sz="2000" dirty="0">
                <a:solidFill>
                  <a:schemeClr val="tx1"/>
                </a:solidFill>
              </a:rPr>
              <a:t>(</a:t>
            </a:r>
            <a:r>
              <a:rPr lang="es-ES" sz="2000" dirty="0" err="1">
                <a:solidFill>
                  <a:schemeClr val="tx1"/>
                </a:solidFill>
              </a:rPr>
              <a:t>n:NaveEspacial</a:t>
            </a:r>
            <a:r>
              <a:rPr lang="es-ES" sz="2000" dirty="0" smtClean="0">
                <a:solidFill>
                  <a:schemeClr val="tx1"/>
                </a:solidFill>
              </a:rPr>
              <a:t>): </a:t>
            </a:r>
            <a:r>
              <a:rPr lang="es-ES" sz="2000" dirty="0" err="1" smtClean="0">
                <a:solidFill>
                  <a:schemeClr val="tx1"/>
                </a:solidFill>
              </a:rPr>
              <a:t>boolean</a:t>
            </a:r>
            <a:endParaRPr lang="es-ES" sz="2000" dirty="0">
              <a:solidFill>
                <a:schemeClr val="tx1"/>
              </a:solidFill>
            </a:endParaRPr>
          </a:p>
          <a:p>
            <a:pPr fontAlgn="t"/>
            <a:r>
              <a:rPr lang="es-ES" sz="2000" dirty="0">
                <a:solidFill>
                  <a:schemeClr val="tx1"/>
                </a:solidFill>
              </a:rPr>
              <a:t>clone</a:t>
            </a:r>
            <a:r>
              <a:rPr lang="es-ES" sz="2000" dirty="0" smtClean="0">
                <a:solidFill>
                  <a:schemeClr val="tx1"/>
                </a:solidFill>
              </a:rPr>
              <a:t>(): </a:t>
            </a:r>
            <a:r>
              <a:rPr lang="es-ES" sz="2000" dirty="0" err="1" smtClean="0">
                <a:solidFill>
                  <a:schemeClr val="tx1"/>
                </a:solidFill>
              </a:rPr>
              <a:t>NaveEspacial</a:t>
            </a:r>
            <a:endParaRPr lang="es-ES" sz="2000" dirty="0">
              <a:solidFill>
                <a:schemeClr val="tx1"/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609600" y="1676400"/>
            <a:ext cx="396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609600" y="2743200"/>
            <a:ext cx="396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4876800" y="4419600"/>
            <a:ext cx="3600400" cy="1905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 smtClean="0">
                <a:solidFill>
                  <a:schemeClr val="tx1"/>
                </a:solidFill>
              </a:rPr>
              <a:t>clone(): </a:t>
            </a:r>
            <a:r>
              <a:rPr lang="es-ES" b="1" dirty="0" err="1" smtClean="0">
                <a:solidFill>
                  <a:schemeClr val="tx1"/>
                </a:solidFill>
              </a:rPr>
              <a:t>NaveEspacial</a:t>
            </a:r>
            <a:endParaRPr lang="es-ES" b="1" dirty="0" smtClean="0">
              <a:solidFill>
                <a:schemeClr val="tx1"/>
              </a:solidFill>
            </a:endParaRPr>
          </a:p>
          <a:p>
            <a:r>
              <a:rPr lang="es-AR" dirty="0" smtClean="0">
                <a:solidFill>
                  <a:sysClr val="windowText" lastClr="000000"/>
                </a:solidFill>
              </a:rPr>
              <a:t>Retorna una nave espacial equivalente a la que recibió el mensaje, esto es, un objeto con el mismo estado interno que el objeto que recibe el mensaje.</a:t>
            </a:r>
            <a:endParaRPr lang="es-AR" dirty="0"/>
          </a:p>
        </p:txBody>
      </p:sp>
      <p:sp>
        <p:nvSpPr>
          <p:cNvPr id="10" name="9 Rectángulo"/>
          <p:cNvSpPr/>
          <p:nvPr/>
        </p:nvSpPr>
        <p:spPr>
          <a:xfrm>
            <a:off x="4876800" y="3429000"/>
            <a:ext cx="3600400" cy="762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dirty="0" err="1">
                <a:solidFill>
                  <a:schemeClr val="tx1"/>
                </a:solidFill>
              </a:rPr>
              <a:t>cambiarVelocidad</a:t>
            </a:r>
            <a:r>
              <a:rPr lang="es-ES" dirty="0">
                <a:solidFill>
                  <a:schemeClr val="tx1"/>
                </a:solidFill>
              </a:rPr>
              <a:t>(v: entero)</a:t>
            </a:r>
          </a:p>
          <a:p>
            <a:pPr fontAlgn="t"/>
            <a:r>
              <a:rPr lang="es-ES" dirty="0" smtClean="0">
                <a:solidFill>
                  <a:schemeClr val="tx1"/>
                </a:solidFill>
              </a:rPr>
              <a:t>Asegura v&gt;=0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868487" y="2514600"/>
            <a:ext cx="3600400" cy="762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dirty="0" err="1" smtClean="0">
                <a:solidFill>
                  <a:schemeClr val="tx1"/>
                </a:solidFill>
              </a:rPr>
              <a:t>cambiarCombustible</a:t>
            </a:r>
            <a:r>
              <a:rPr lang="es-ES" dirty="0" smtClean="0">
                <a:solidFill>
                  <a:schemeClr val="tx1"/>
                </a:solidFill>
              </a:rPr>
              <a:t>(c: </a:t>
            </a:r>
            <a:r>
              <a:rPr lang="es-ES" dirty="0">
                <a:solidFill>
                  <a:schemeClr val="tx1"/>
                </a:solidFill>
              </a:rPr>
              <a:t>entero)</a:t>
            </a:r>
          </a:p>
          <a:p>
            <a:pPr fontAlgn="t"/>
            <a:r>
              <a:rPr lang="es-ES" dirty="0" smtClean="0">
                <a:solidFill>
                  <a:schemeClr val="tx1"/>
                </a:solidFill>
              </a:rPr>
              <a:t>Asegura c&gt;=0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868487" y="1666702"/>
            <a:ext cx="3600400" cy="762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dirty="0" err="1" smtClean="0">
                <a:solidFill>
                  <a:schemeClr val="tx1"/>
                </a:solidFill>
              </a:rPr>
              <a:t>NaveEspacial</a:t>
            </a:r>
            <a:r>
              <a:rPr lang="es-ES" dirty="0" smtClean="0">
                <a:solidFill>
                  <a:schemeClr val="tx1"/>
                </a:solidFill>
              </a:rPr>
              <a:t>(v, c: </a:t>
            </a:r>
            <a:r>
              <a:rPr lang="es-ES" dirty="0">
                <a:solidFill>
                  <a:schemeClr val="tx1"/>
                </a:solidFill>
              </a:rPr>
              <a:t>entero)</a:t>
            </a:r>
          </a:p>
          <a:p>
            <a:pPr fontAlgn="t"/>
            <a:r>
              <a:rPr lang="es-ES" dirty="0" smtClean="0">
                <a:solidFill>
                  <a:schemeClr val="tx1"/>
                </a:solidFill>
              </a:rPr>
              <a:t>Requiere c&gt;=0, v&gt;=0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04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  <p:bldP spid="1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DE ESTUDIO: </a:t>
            </a:r>
            <a:r>
              <a:rPr lang="en-US" dirty="0"/>
              <a:t>VIDEOJUEGO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  <a:solidFill>
            <a:srgbClr val="FFFF99">
              <a:alpha val="9500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NaveEspacial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//Atributos de instancia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velocidad;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combustible;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//Constructor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NaveEspacial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v,int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  <a:r>
              <a:rPr lang="es-ES_tradnl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//Requiere v&gt;= 0 c&gt;= 0</a:t>
            </a:r>
            <a:endParaRPr lang="es-ES_tradnl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_tradnl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velocidad = 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_tradnl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combustible = 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s-ES_tradnl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s-ES_tradnl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38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IMPLEMENTACIÓN </a:t>
            </a:r>
            <a:br>
              <a:rPr lang="es-ES_tradnl" dirty="0" smtClean="0"/>
            </a:br>
            <a:r>
              <a:rPr lang="es-ES_tradnl" dirty="0" smtClean="0"/>
              <a:t>DE UNA CLASE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5 Rectángulo"/>
          <p:cNvSpPr/>
          <p:nvPr/>
        </p:nvSpPr>
        <p:spPr>
          <a:xfrm>
            <a:off x="2286000" y="2438400"/>
            <a:ext cx="4360334" cy="23622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200" b="1" dirty="0" err="1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 &lt;Nombre&gt; {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//atributos </a:t>
            </a:r>
            <a:r>
              <a:rPr lang="es-ES" sz="22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de 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clase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s-ES" sz="22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tributos </a:t>
            </a:r>
            <a:r>
              <a:rPr lang="es-ES" sz="22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de 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instancia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//Constructores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//Comandos</a:t>
            </a: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//Consultas</a:t>
            </a: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33400" y="13716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lvl="0" indent="12700">
              <a:spcBef>
                <a:spcPts val="600"/>
              </a:spcBef>
            </a:pPr>
            <a:r>
              <a:rPr lang="es-ES" sz="2400" dirty="0" smtClean="0">
                <a:solidFill>
                  <a:prstClr val="black"/>
                </a:solidFill>
              </a:rPr>
              <a:t>Los atributos de una clase en Java pueden ser </a:t>
            </a:r>
            <a:r>
              <a:rPr lang="es-ES" sz="2400" b="1" dirty="0" smtClean="0">
                <a:solidFill>
                  <a:prstClr val="black"/>
                </a:solidFill>
              </a:rPr>
              <a:t>atributos de clase</a:t>
            </a:r>
            <a:r>
              <a:rPr lang="es-ES" sz="2400" dirty="0" smtClean="0">
                <a:solidFill>
                  <a:prstClr val="black"/>
                </a:solidFill>
              </a:rPr>
              <a:t> o </a:t>
            </a:r>
            <a:r>
              <a:rPr lang="es-ES" sz="2400" b="1" dirty="0" smtClean="0">
                <a:solidFill>
                  <a:prstClr val="black"/>
                </a:solidFill>
              </a:rPr>
              <a:t>atributos de instancia</a:t>
            </a:r>
            <a:r>
              <a:rPr lang="es-ES" sz="2400" dirty="0" smtClean="0">
                <a:solidFill>
                  <a:prstClr val="black"/>
                </a:solidFill>
              </a:rPr>
              <a:t>. </a:t>
            </a:r>
            <a:endParaRPr lang="es-ES" sz="2400" dirty="0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341034" y="2743200"/>
            <a:ext cx="4135966" cy="685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82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DE ESTUDIO: </a:t>
            </a:r>
            <a:r>
              <a:rPr lang="en-US" dirty="0"/>
              <a:t>VIDEOJUEGO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  <a:solidFill>
            <a:srgbClr val="FFFF99">
              <a:alpha val="9500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ES_tradnl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Consultas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obtenerVelocidad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velocidad;}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obtenerCombustible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_tradnl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combustible</a:t>
            </a:r>
            <a:r>
              <a:rPr lang="es-ES_tradnl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  <a:endParaRPr lang="es-ES_tradnl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_tradnl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27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DE ESTUDIO: </a:t>
            </a:r>
            <a:r>
              <a:rPr lang="en-US" dirty="0"/>
              <a:t>VIDEOJUEGO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  <a:solidFill>
            <a:srgbClr val="FFFF99">
              <a:alpha val="9500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NaveEspacial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//Atributos de instancia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velocidad;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combustible;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ES_tradnl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NaveEspacial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velocidad  =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n.obtenerVelocidad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combustible = </a:t>
            </a:r>
            <a:r>
              <a:rPr lang="es-ES_tradnl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n.obtenerCombustible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NaveEspacial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velocidad 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s-ES_tradnl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n.obtenerVelocidad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&amp;&amp;</a:t>
            </a:r>
            <a:endParaRPr lang="es-ES_tradnl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c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ombustible == </a:t>
            </a:r>
            <a:r>
              <a:rPr lang="es-ES_tradnl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n.obtenerCombustible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NaveEspacial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clone(){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new </a:t>
            </a:r>
            <a:r>
              <a:rPr lang="es-ES_tradnl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NaveEspacial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(velocidad, combustible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1828800" y="5562600"/>
            <a:ext cx="6400800" cy="381000"/>
          </a:xfrm>
          <a:prstGeom prst="rect">
            <a:avLst/>
          </a:prstGeom>
          <a:noFill/>
          <a:ln w="254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3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DE ESTUDIO: </a:t>
            </a:r>
            <a:r>
              <a:rPr lang="en-US" dirty="0"/>
              <a:t>VIDEOJUEGO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810000"/>
          </a:xfrm>
          <a:solidFill>
            <a:schemeClr val="bg1">
              <a:lumMod val="75000"/>
              <a:alpha val="95000"/>
            </a:schemeClr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VideoJuego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s[]){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_tradnl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NaveEspacial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n1 = new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NaveEspacial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100,45);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NaveEspacial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n2 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NaveEspacial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100,65);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NaveEspacial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n3 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n1.clone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s-ES_tradnl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n2.copy(n1);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_tradnl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NaveEspacial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n4 = n1;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(n1 == n2);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(n1 == n3);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(n1 == n4);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5334000"/>
            <a:ext cx="8229600" cy="1069087"/>
          </a:xfrm>
          <a:prstGeom prst="rect">
            <a:avLst/>
          </a:prstGeom>
          <a:solidFill>
            <a:srgbClr val="00B050">
              <a:alpha val="30000"/>
            </a:srgbClr>
          </a:solidFill>
          <a:ln w="38100">
            <a:solidFill>
              <a:srgbClr val="00B050"/>
            </a:solidFill>
          </a:ln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s-ES" sz="2400" dirty="0" smtClean="0"/>
              <a:t>Dibuje el diagrama de objetos luego de la ejecución de cada instrucción del método </a:t>
            </a:r>
            <a:r>
              <a:rPr lang="es-ES" sz="2400" dirty="0" err="1" smtClean="0"/>
              <a:t>main</a:t>
            </a:r>
            <a:r>
              <a:rPr lang="es-ES" sz="2400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542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 DE ESTUDIO: </a:t>
            </a:r>
            <a:r>
              <a:rPr lang="en-US" dirty="0"/>
              <a:t>VIDEOJUEGO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810000"/>
          </a:xfrm>
          <a:solidFill>
            <a:schemeClr val="bg1">
              <a:lumMod val="75000"/>
              <a:alpha val="95000"/>
            </a:schemeClr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VideoJuego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s[]){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NaveEspacial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n1 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NaveEspacial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100,45);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NaveEspacial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n2 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NaveEspacial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100,65);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_tradnl" sz="2000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NaveEspacial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n3 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n1.clone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s-ES_tradnl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n2.copy(n1);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_tradnl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NaveEspacial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n4 = n1;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_tradnl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(n1.equals((n2));</a:t>
            </a:r>
            <a:endParaRPr lang="es-ES_tradnl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_tradnl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(n1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.equals((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n3));</a:t>
            </a:r>
            <a:endParaRPr lang="es-ES_tradnl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ES_tradnl" sz="2000" b="1" dirty="0" err="1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(n1</a:t>
            </a: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.equals((</a:t>
            </a:r>
            <a:r>
              <a:rPr lang="es-ES_tradnl" sz="2000" b="1" dirty="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n4));</a:t>
            </a:r>
            <a:endParaRPr lang="es-ES_tradnl" sz="2000" b="1" dirty="0">
              <a:solidFill>
                <a:sysClr val="windowText" lastClr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_tradnl" sz="2000" b="1" dirty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457200" y="5334000"/>
            <a:ext cx="8229600" cy="1069087"/>
          </a:xfrm>
          <a:prstGeom prst="rect">
            <a:avLst/>
          </a:prstGeom>
          <a:solidFill>
            <a:srgbClr val="00B050">
              <a:alpha val="30000"/>
            </a:srgbClr>
          </a:solidFill>
          <a:ln w="38100">
            <a:solidFill>
              <a:srgbClr val="00B050"/>
            </a:solidFill>
          </a:ln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s-ES" sz="2400" dirty="0" smtClean="0"/>
              <a:t>Dibuje el diagrama de objetos luego de la ejecución de cada instrucción del método </a:t>
            </a:r>
            <a:r>
              <a:rPr lang="es-ES" sz="2400" dirty="0" err="1" smtClean="0"/>
              <a:t>main</a:t>
            </a:r>
            <a:r>
              <a:rPr lang="es-ES" sz="2400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5537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IMPLEMENTACIÓN </a:t>
            </a:r>
            <a:br>
              <a:rPr lang="es-ES_tradnl" dirty="0" smtClean="0"/>
            </a:br>
            <a:r>
              <a:rPr lang="es-ES_tradnl" dirty="0" smtClean="0"/>
              <a:t>DE UNA CLASE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4" name="13 Rectángulo"/>
          <p:cNvSpPr/>
          <p:nvPr/>
        </p:nvSpPr>
        <p:spPr>
          <a:xfrm>
            <a:off x="2286000" y="2438400"/>
            <a:ext cx="4360334" cy="23622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200" b="1" dirty="0" err="1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 &lt;Nombre&gt; {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//atributos </a:t>
            </a:r>
            <a:r>
              <a:rPr lang="es-ES" sz="22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de 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clase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s-ES" sz="22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tributos </a:t>
            </a:r>
            <a:r>
              <a:rPr lang="es-ES" sz="22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de 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instancia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//Constructores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//Comandos</a:t>
            </a: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//Consultas</a:t>
            </a: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2341034" y="3429000"/>
            <a:ext cx="4135966" cy="990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Rectángulo"/>
          <p:cNvSpPr/>
          <p:nvPr/>
        </p:nvSpPr>
        <p:spPr>
          <a:xfrm>
            <a:off x="533400" y="13716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0" indent="-6350">
              <a:spcBef>
                <a:spcPts val="600"/>
              </a:spcBef>
            </a:pPr>
            <a:r>
              <a:rPr lang="es-ES" sz="2400" dirty="0" smtClean="0">
                <a:solidFill>
                  <a:prstClr val="black"/>
                </a:solidFill>
              </a:rPr>
              <a:t>Los servicios provistos por una clase pueden ser </a:t>
            </a:r>
            <a:r>
              <a:rPr lang="es-ES" sz="2400" b="1" dirty="0" smtClean="0">
                <a:solidFill>
                  <a:prstClr val="black"/>
                </a:solidFill>
              </a:rPr>
              <a:t>constructores</a:t>
            </a:r>
            <a:r>
              <a:rPr lang="es-ES" sz="2400" dirty="0" smtClean="0">
                <a:solidFill>
                  <a:prstClr val="black"/>
                </a:solidFill>
              </a:rPr>
              <a:t> o </a:t>
            </a:r>
            <a:r>
              <a:rPr lang="es-ES" sz="2400" b="1" dirty="0" smtClean="0">
                <a:solidFill>
                  <a:prstClr val="black"/>
                </a:solidFill>
              </a:rPr>
              <a:t>métodos.</a:t>
            </a:r>
          </a:p>
        </p:txBody>
      </p:sp>
    </p:spTree>
    <p:extLst>
      <p:ext uri="{BB962C8B-B14F-4D97-AF65-F5344CB8AC3E}">
        <p14:creationId xmlns:p14="http://schemas.microsoft.com/office/powerpoint/2010/main" val="110928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6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IMPLEMENTACIÓN </a:t>
            </a:r>
            <a:br>
              <a:rPr lang="es-ES_tradnl" dirty="0" smtClean="0"/>
            </a:br>
            <a:r>
              <a:rPr lang="es-ES_tradnl" dirty="0" smtClean="0"/>
              <a:t>DE UNA CLASE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4" name="13 Rectángulo"/>
          <p:cNvSpPr/>
          <p:nvPr/>
        </p:nvSpPr>
        <p:spPr>
          <a:xfrm>
            <a:off x="2286000" y="2438400"/>
            <a:ext cx="4360334" cy="23622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s-ES" sz="2200" b="1" dirty="0" err="1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 &lt;Nombre&gt; {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//atributos </a:t>
            </a:r>
            <a:r>
              <a:rPr lang="es-ES" sz="22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de 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clase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s-ES" sz="22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tributos </a:t>
            </a:r>
            <a:r>
              <a:rPr lang="es-ES" sz="2200" b="1" dirty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de </a:t>
            </a:r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instancia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//Constructores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//Comandos</a:t>
            </a: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//Consultas</a:t>
            </a:r>
          </a:p>
          <a:p>
            <a:pPr fontAlgn="t"/>
            <a:r>
              <a:rPr lang="es-ES" sz="2200" b="1" dirty="0" smtClean="0">
                <a:solidFill>
                  <a:sysClr val="windowText" lastClr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200" b="1" dirty="0">
              <a:solidFill>
                <a:sysClr val="windowText" lastClr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2341034" y="3810000"/>
            <a:ext cx="4135966" cy="609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Rectángulo"/>
          <p:cNvSpPr/>
          <p:nvPr/>
        </p:nvSpPr>
        <p:spPr>
          <a:xfrm>
            <a:off x="533400" y="13716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0" indent="-6350">
              <a:spcBef>
                <a:spcPts val="600"/>
              </a:spcBef>
            </a:pPr>
            <a:r>
              <a:rPr lang="es-ES" sz="2400" dirty="0" smtClean="0">
                <a:solidFill>
                  <a:prstClr val="black"/>
                </a:solidFill>
              </a:rPr>
              <a:t>Los métodos provistos por una clase pueden ser </a:t>
            </a:r>
            <a:r>
              <a:rPr lang="es-ES" sz="2400" b="1" dirty="0" smtClean="0">
                <a:solidFill>
                  <a:prstClr val="black"/>
                </a:solidFill>
              </a:rPr>
              <a:t>comandos </a:t>
            </a:r>
            <a:r>
              <a:rPr lang="es-ES" sz="2400" dirty="0" smtClean="0">
                <a:solidFill>
                  <a:prstClr val="black"/>
                </a:solidFill>
              </a:rPr>
              <a:t>o </a:t>
            </a:r>
            <a:r>
              <a:rPr lang="es-ES" sz="2400" b="1" dirty="0" smtClean="0">
                <a:solidFill>
                  <a:prstClr val="black"/>
                </a:solidFill>
              </a:rPr>
              <a:t>consultas.</a:t>
            </a:r>
          </a:p>
        </p:txBody>
      </p:sp>
    </p:spTree>
    <p:extLst>
      <p:ext uri="{BB962C8B-B14F-4D97-AF65-F5344CB8AC3E}">
        <p14:creationId xmlns:p14="http://schemas.microsoft.com/office/powerpoint/2010/main" val="110928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6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IMPLEMENTACIÓN </a:t>
            </a:r>
            <a:br>
              <a:rPr lang="es-ES_tradnl" dirty="0" smtClean="0"/>
            </a:br>
            <a:r>
              <a:rPr lang="es-ES_tradnl" dirty="0" smtClean="0"/>
              <a:t>DE UNA CLASE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12700">
              <a:spcBef>
                <a:spcPts val="600"/>
              </a:spcBef>
              <a:buNone/>
            </a:pPr>
            <a:r>
              <a:rPr lang="es-ES_tradnl" dirty="0"/>
              <a:t>En Java una de las clases </a:t>
            </a:r>
            <a:r>
              <a:rPr lang="es-ES_tradnl" dirty="0" smtClean="0"/>
              <a:t>debe </a:t>
            </a:r>
            <a:r>
              <a:rPr lang="es-ES_tradnl" dirty="0"/>
              <a:t>contener un método llamado  </a:t>
            </a:r>
            <a:r>
              <a:rPr lang="es-ES_tradnl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s-ES_tradnl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s-ES_tradnl" dirty="0"/>
              <a:t>que inicia la ejecución del programa. </a:t>
            </a:r>
          </a:p>
          <a:p>
            <a:pPr marL="0" indent="12700">
              <a:spcBef>
                <a:spcPts val="600"/>
              </a:spcBef>
              <a:buNone/>
            </a:pPr>
            <a:r>
              <a:rPr lang="es-ES_tradnl" dirty="0"/>
              <a:t>Esa clase puede </a:t>
            </a:r>
            <a:r>
              <a:rPr lang="es-ES_tradnl" b="1" dirty="0"/>
              <a:t>crear un objeto </a:t>
            </a:r>
            <a:r>
              <a:rPr lang="es-ES_tradnl" dirty="0"/>
              <a:t>de otra clase y enviarle un </a:t>
            </a:r>
            <a:r>
              <a:rPr lang="es-ES_tradnl" b="1" dirty="0"/>
              <a:t>mensaje</a:t>
            </a:r>
            <a:r>
              <a:rPr lang="es-ES_tradnl" dirty="0"/>
              <a:t>. </a:t>
            </a:r>
          </a:p>
          <a:p>
            <a:pPr marL="0" indent="12700">
              <a:spcBef>
                <a:spcPts val="600"/>
              </a:spcBef>
              <a:buNone/>
            </a:pPr>
            <a:r>
              <a:rPr lang="es-ES_tradnl" dirty="0"/>
              <a:t>Cuando un objeto recibe un mensaje selecciona un </a:t>
            </a:r>
            <a:r>
              <a:rPr lang="es-ES_tradnl" b="1" dirty="0"/>
              <a:t>método</a:t>
            </a:r>
            <a:r>
              <a:rPr lang="es-ES_tradnl" dirty="0"/>
              <a:t> dentro de su clase y lo ejecuta. </a:t>
            </a:r>
          </a:p>
          <a:p>
            <a:pPr marL="0" indent="12700">
              <a:spcBef>
                <a:spcPts val="600"/>
              </a:spcBef>
              <a:buNone/>
            </a:pPr>
            <a:r>
              <a:rPr lang="es-ES_tradnl" dirty="0"/>
              <a:t>Si la programación es secuencial, </a:t>
            </a:r>
            <a:r>
              <a:rPr lang="es-ES_tradnl" dirty="0" smtClean="0"/>
              <a:t>termina </a:t>
            </a:r>
            <a:r>
              <a:rPr lang="es-ES_tradnl" dirty="0"/>
              <a:t>la ejecución del </a:t>
            </a:r>
            <a:r>
              <a:rPr lang="es-ES_tradnl" dirty="0" smtClean="0"/>
              <a:t>método y </a:t>
            </a:r>
            <a:r>
              <a:rPr lang="es-ES_tradnl" dirty="0"/>
              <a:t>el control continúa en la instrucción que sigue al envío del mensaje. 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74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IMPLEMENTACIÓN </a:t>
            </a:r>
            <a:br>
              <a:rPr lang="es-ES_tradnl" dirty="0" smtClean="0"/>
            </a:br>
            <a:r>
              <a:rPr lang="es-ES_tradnl" dirty="0" smtClean="0"/>
              <a:t>DE UNA CLASE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78400"/>
          </a:xfrm>
        </p:spPr>
        <p:txBody>
          <a:bodyPr/>
          <a:lstStyle/>
          <a:p>
            <a:pPr marL="0" indent="12700">
              <a:spcBef>
                <a:spcPts val="1200"/>
              </a:spcBef>
              <a:buNone/>
            </a:pPr>
            <a:endParaRPr lang="es-ES" dirty="0" smtClean="0">
              <a:solidFill>
                <a:srgbClr val="2F2B20"/>
              </a:solidFill>
            </a:endParaRPr>
          </a:p>
          <a:p>
            <a:pPr marL="0" indent="12700">
              <a:spcBef>
                <a:spcPts val="1200"/>
              </a:spcBef>
              <a:buNone/>
            </a:pPr>
            <a:r>
              <a:rPr lang="es-ES" dirty="0" smtClean="0"/>
              <a:t>Cuando </a:t>
            </a:r>
            <a:r>
              <a:rPr lang="es-ES" dirty="0"/>
              <a:t>una clase define un </a:t>
            </a:r>
            <a:r>
              <a:rPr lang="es-ES" b="1" dirty="0"/>
              <a:t>tipo de dato </a:t>
            </a:r>
            <a:r>
              <a:rPr lang="es-ES" dirty="0"/>
              <a:t>incluye </a:t>
            </a:r>
            <a:r>
              <a:rPr lang="es-ES" b="1" dirty="0"/>
              <a:t>atributos</a:t>
            </a:r>
            <a:r>
              <a:rPr lang="es-ES" dirty="0"/>
              <a:t> y servicios.</a:t>
            </a:r>
          </a:p>
          <a:p>
            <a:pPr marL="0" indent="12700">
              <a:spcBef>
                <a:spcPts val="1200"/>
              </a:spcBef>
              <a:buNone/>
            </a:pPr>
            <a:r>
              <a:rPr lang="es-ES" dirty="0"/>
              <a:t>Cada atributo de instancia o de clase queda ligado a una </a:t>
            </a:r>
            <a:r>
              <a:rPr lang="es-ES" b="1" dirty="0"/>
              <a:t>variable</a:t>
            </a:r>
            <a:r>
              <a:rPr lang="es-ES" dirty="0"/>
              <a:t>. </a:t>
            </a:r>
            <a:endParaRPr lang="es-ES" dirty="0" smtClean="0"/>
          </a:p>
          <a:p>
            <a:pPr marL="0" indent="12700">
              <a:spcBef>
                <a:spcPts val="1200"/>
              </a:spcBef>
              <a:buNone/>
            </a:pPr>
            <a:r>
              <a:rPr lang="es-ES" dirty="0" smtClean="0"/>
              <a:t>Los </a:t>
            </a:r>
            <a:r>
              <a:rPr lang="es-ES" b="1" dirty="0" smtClean="0"/>
              <a:t>modificadores de acceso </a:t>
            </a:r>
            <a:r>
              <a:rPr lang="es-ES" dirty="0" smtClean="0"/>
              <a:t>establecen el </a:t>
            </a:r>
            <a:r>
              <a:rPr lang="es-ES" b="1" dirty="0" smtClean="0"/>
              <a:t>alcance</a:t>
            </a:r>
            <a:r>
              <a:rPr lang="es-ES" dirty="0" smtClean="0"/>
              <a:t> de los atributos. </a:t>
            </a:r>
            <a:endParaRPr lang="es-ES" dirty="0"/>
          </a:p>
          <a:p>
            <a:pPr marL="0" indent="12700">
              <a:spcBef>
                <a:spcPts val="1200"/>
              </a:spcBef>
              <a:buNone/>
            </a:pPr>
            <a:r>
              <a:rPr lang="es-ES" dirty="0" smtClean="0"/>
              <a:t>El modificador </a:t>
            </a:r>
            <a:r>
              <a:rPr lang="es-E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s-ES" b="1" dirty="0" smtClean="0"/>
              <a:t> </a:t>
            </a:r>
            <a:r>
              <a:rPr lang="es-ES" dirty="0" smtClean="0"/>
              <a:t>indica </a:t>
            </a:r>
            <a:r>
              <a:rPr lang="es-ES" dirty="0"/>
              <a:t>que la variable solo es visible dentro de la clase. </a:t>
            </a:r>
          </a:p>
          <a:p>
            <a:pPr marL="0" indent="12700">
              <a:spcBef>
                <a:spcPts val="1200"/>
              </a:spcBef>
              <a:buNone/>
            </a:pPr>
            <a:r>
              <a:rPr lang="es-ES" dirty="0"/>
              <a:t>Los modificadores </a:t>
            </a:r>
            <a:r>
              <a:rPr lang="es-E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s-ES" dirty="0"/>
              <a:t> y </a:t>
            </a: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s-ES" dirty="0"/>
              <a:t> se utilizan para definir </a:t>
            </a:r>
            <a:r>
              <a:rPr lang="es-ES" b="1" dirty="0"/>
              <a:t>atributos de clase constantes</a:t>
            </a:r>
            <a:r>
              <a:rPr lang="es-ES" dirty="0"/>
              <a:t>. </a:t>
            </a:r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457200" y="1295400"/>
            <a:ext cx="8229600" cy="381000"/>
          </a:xfrm>
          <a:prstGeom prst="rect">
            <a:avLst/>
          </a:prstGeom>
          <a:solidFill>
            <a:schemeClr val="tx2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 smtClean="0">
                <a:solidFill>
                  <a:schemeClr val="tx1"/>
                </a:solidFill>
              </a:rPr>
              <a:t>Atributos</a:t>
            </a:r>
            <a:endParaRPr lang="es-E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06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IMPLEMENTACIÓN </a:t>
            </a:r>
            <a:br>
              <a:rPr lang="es-ES_tradnl" dirty="0" smtClean="0"/>
            </a:br>
            <a:r>
              <a:rPr lang="es-ES_tradnl" dirty="0" smtClean="0"/>
              <a:t>DE UNA CLASE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784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endParaRPr lang="es-ES" dirty="0" smtClean="0">
              <a:solidFill>
                <a:srgbClr val="2F2B20"/>
              </a:solidFill>
            </a:endParaRPr>
          </a:p>
          <a:p>
            <a:pPr marL="0" indent="12700">
              <a:spcBef>
                <a:spcPts val="1200"/>
              </a:spcBef>
              <a:buNone/>
            </a:pPr>
            <a:r>
              <a:rPr lang="es-ES" dirty="0"/>
              <a:t>Un </a:t>
            </a:r>
            <a:r>
              <a:rPr lang="es-ES" b="1" dirty="0"/>
              <a:t>constructor </a:t>
            </a:r>
            <a:r>
              <a:rPr lang="es-ES" dirty="0"/>
              <a:t>es un </a:t>
            </a:r>
            <a:r>
              <a:rPr lang="es-ES" b="1" dirty="0"/>
              <a:t>servicio</a:t>
            </a:r>
            <a:r>
              <a:rPr lang="es-ES" dirty="0"/>
              <a:t> provisto por la clase y se caracteriza porque recibe el mismo nombre que la clase.  </a:t>
            </a:r>
          </a:p>
          <a:p>
            <a:pPr marL="0" indent="12700">
              <a:spcBef>
                <a:spcPts val="1200"/>
              </a:spcBef>
              <a:buNone/>
            </a:pPr>
            <a:r>
              <a:rPr lang="es-ES" dirty="0"/>
              <a:t>El constructor se invoca cuando se </a:t>
            </a:r>
            <a:r>
              <a:rPr lang="es-ES" b="1" dirty="0"/>
              <a:t>crea</a:t>
            </a:r>
            <a:r>
              <a:rPr lang="es-ES" dirty="0"/>
              <a:t> un objeto y habitualmente se usa para </a:t>
            </a:r>
            <a:r>
              <a:rPr lang="es-ES" b="1" dirty="0"/>
              <a:t>inicializar</a:t>
            </a:r>
            <a:r>
              <a:rPr lang="es-ES" dirty="0"/>
              <a:t> los valores de los atributos de instancia. </a:t>
            </a:r>
            <a:endParaRPr lang="es-ES" dirty="0" smtClean="0"/>
          </a:p>
          <a:p>
            <a:pPr marL="0" indent="12700">
              <a:spcBef>
                <a:spcPts val="1200"/>
              </a:spcBef>
              <a:buNone/>
            </a:pPr>
            <a:r>
              <a:rPr lang="es-ES" dirty="0" smtClean="0"/>
              <a:t>Si no se inicializan algunos o todos los atributos de instancia explícitamente, Java les asigna valores por omisión. </a:t>
            </a:r>
            <a:endParaRPr lang="es-ES" dirty="0"/>
          </a:p>
          <a:p>
            <a:pPr marL="0" indent="12700">
              <a:spcBef>
                <a:spcPts val="1200"/>
              </a:spcBef>
              <a:buNone/>
            </a:pPr>
            <a:r>
              <a:rPr lang="es-ES" dirty="0"/>
              <a:t>Una clase puede brindar varios constructores, siempre que tengan diferente número o tipo de parámetros</a:t>
            </a:r>
            <a:r>
              <a:rPr lang="es-ES" dirty="0" smtClean="0"/>
              <a:t>.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dirty="0" smtClean="0"/>
              <a:t>Introducción a la Programación Orientada a Objetos 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457200" y="1295400"/>
            <a:ext cx="8229600" cy="381000"/>
          </a:xfrm>
          <a:prstGeom prst="rect">
            <a:avLst/>
          </a:prstGeom>
          <a:solidFill>
            <a:schemeClr val="tx2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solidFill>
                  <a:schemeClr val="tx1"/>
                </a:solidFill>
              </a:rPr>
              <a:t>Constructores</a:t>
            </a:r>
          </a:p>
        </p:txBody>
      </p:sp>
    </p:spTree>
    <p:extLst>
      <p:ext uri="{BB962C8B-B14F-4D97-AF65-F5344CB8AC3E}">
        <p14:creationId xmlns:p14="http://schemas.microsoft.com/office/powerpoint/2010/main" val="2683202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</TotalTime>
  <Words>3026</Words>
  <Application>Microsoft Office PowerPoint</Application>
  <PresentationFormat>On-screen Show (4:3)</PresentationFormat>
  <Paragraphs>560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Tema de Office</vt:lpstr>
      <vt:lpstr>INTRODUCCIÓN A LA PROGRAMACIÓN ORIENTADA A OBJETOS</vt:lpstr>
      <vt:lpstr>EL DIAGRAMA DE UNA CLASE</vt:lpstr>
      <vt:lpstr>LA IMPLEMENTACIÓN  DE UNA CLASE</vt:lpstr>
      <vt:lpstr>LA IMPLEMENTACIÓN  DE UNA CLASE</vt:lpstr>
      <vt:lpstr>LA IMPLEMENTACIÓN  DE UNA CLASE</vt:lpstr>
      <vt:lpstr>LA IMPLEMENTACIÓN  DE UNA CLASE</vt:lpstr>
      <vt:lpstr>LA IMPLEMENTACIÓN  DE UNA CLASE</vt:lpstr>
      <vt:lpstr>LA IMPLEMENTACIÓN  DE UNA CLASE</vt:lpstr>
      <vt:lpstr>LA IMPLEMENTACIÓN  DE UNA CLASE</vt:lpstr>
      <vt:lpstr>LA IMPLEMENTACIÓN  DE UNA CLASE</vt:lpstr>
      <vt:lpstr>LA IMPLEMENTACIÓN  DE UNA CLASE</vt:lpstr>
      <vt:lpstr>LA IMPLEMENTACIÓN  DE UNA CLASE</vt:lpstr>
      <vt:lpstr>LA IMPLEMENTACIÓN DE UNA CLASE</vt:lpstr>
      <vt:lpstr>LA IMPLEMENTACIÓN DE UNA CLASE</vt:lpstr>
      <vt:lpstr>LA IMPLEMENTACIÓN  DE UNA CLASE</vt:lpstr>
      <vt:lpstr>LA IMPLEMENTACIÓN  DE UNA CLASE</vt:lpstr>
      <vt:lpstr>LA IMPLEMENTACIÓN  DE UNA CLASE</vt:lpstr>
      <vt:lpstr>LA IMPLEMENTACIÓN  DE UNA CLASE</vt:lpstr>
      <vt:lpstr>LA IMPLEMENTACIÓN  DE UNA CLASE</vt:lpstr>
      <vt:lpstr>LA VERIFICACIÓN  DE UNA CLASE</vt:lpstr>
      <vt:lpstr>CASO DE ESTUDIO: CHIP</vt:lpstr>
      <vt:lpstr>CASO DE ESTUDIO: CHIP</vt:lpstr>
      <vt:lpstr>CASO DE ESTUDIO: CHIP</vt:lpstr>
      <vt:lpstr>CASO DE ESTUDIO: CHIP</vt:lpstr>
      <vt:lpstr>CASO DE ESTUDIO: CHIP</vt:lpstr>
      <vt:lpstr>CASO DE ESTUDIO: CHIP</vt:lpstr>
      <vt:lpstr>CASO DE ESTUDIO: CHIP</vt:lpstr>
      <vt:lpstr>CASO DE ESTUDIO: CHIP</vt:lpstr>
      <vt:lpstr>CASO DE ESTUDIO: CHIP</vt:lpstr>
      <vt:lpstr>CASO DE ESTUDIO: CHIP</vt:lpstr>
      <vt:lpstr>CASO DE ESTUDIO: CHIP</vt:lpstr>
      <vt:lpstr>CASO DE ESTUDIO: CHIP</vt:lpstr>
      <vt:lpstr>CASO DE ESTUDIO: CHIP</vt:lpstr>
      <vt:lpstr>CASO DE ESTUDIO: CHIP</vt:lpstr>
      <vt:lpstr>CASO DE ESTUDIO: CHIP</vt:lpstr>
      <vt:lpstr>CASO DE ESTUDIO: CHIP</vt:lpstr>
      <vt:lpstr>CASO DE ESTUDIO: VIDEOJUEGO</vt:lpstr>
      <vt:lpstr>CASO DE ESTUDIO: VIDEOJUEGO</vt:lpstr>
      <vt:lpstr>CASO DE ESTUDIO: VIDEOJUEGO</vt:lpstr>
      <vt:lpstr>CASO DE ESTUDIO: VIDEOJUEGO</vt:lpstr>
      <vt:lpstr>CASO DE ESTUDIO: VIDEOJUEGO</vt:lpstr>
      <vt:lpstr>CASO DE ESTUDIO: VIDEOJUEGO</vt:lpstr>
      <vt:lpstr>CASO DE ESTUDIO: VIDEOJUEGO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ltamargo</dc:creator>
  <cp:lastModifiedBy>User</cp:lastModifiedBy>
  <cp:revision>151</cp:revision>
  <dcterms:created xsi:type="dcterms:W3CDTF">2015-03-04T18:37:05Z</dcterms:created>
  <dcterms:modified xsi:type="dcterms:W3CDTF">2018-08-28T20:47:38Z</dcterms:modified>
</cp:coreProperties>
</file>